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0" r:id="rId1"/>
    <p:sldMasterId id="2147483652" r:id="rId2"/>
    <p:sldMasterId id="2147483654" r:id="rId3"/>
    <p:sldMasterId id="2147483657" r:id="rId4"/>
  </p:sldMasterIdLst>
  <p:notesMasterIdLst>
    <p:notesMasterId r:id="rId46"/>
  </p:notesMasterIdLst>
  <p:handoutMasterIdLst>
    <p:handoutMasterId r:id="rId47"/>
  </p:handoutMasterIdLst>
  <p:sldIdLst>
    <p:sldId id="412" r:id="rId5"/>
    <p:sldId id="361" r:id="rId6"/>
    <p:sldId id="372" r:id="rId7"/>
    <p:sldId id="417" r:id="rId8"/>
    <p:sldId id="452" r:id="rId9"/>
    <p:sldId id="453" r:id="rId10"/>
    <p:sldId id="454" r:id="rId11"/>
    <p:sldId id="455" r:id="rId12"/>
    <p:sldId id="456" r:id="rId13"/>
    <p:sldId id="437" r:id="rId14"/>
    <p:sldId id="443" r:id="rId15"/>
    <p:sldId id="439" r:id="rId16"/>
    <p:sldId id="440" r:id="rId17"/>
    <p:sldId id="441" r:id="rId18"/>
    <p:sldId id="442" r:id="rId19"/>
    <p:sldId id="444" r:id="rId20"/>
    <p:sldId id="436" r:id="rId21"/>
    <p:sldId id="445" r:id="rId22"/>
    <p:sldId id="446" r:id="rId23"/>
    <p:sldId id="447" r:id="rId24"/>
    <p:sldId id="448" r:id="rId25"/>
    <p:sldId id="449" r:id="rId26"/>
    <p:sldId id="450" r:id="rId27"/>
    <p:sldId id="392" r:id="rId28"/>
    <p:sldId id="433" r:id="rId29"/>
    <p:sldId id="419" r:id="rId30"/>
    <p:sldId id="420" r:id="rId31"/>
    <p:sldId id="422" r:id="rId32"/>
    <p:sldId id="423" r:id="rId33"/>
    <p:sldId id="424" r:id="rId34"/>
    <p:sldId id="425" r:id="rId35"/>
    <p:sldId id="418" r:id="rId36"/>
    <p:sldId id="393" r:id="rId37"/>
    <p:sldId id="430" r:id="rId38"/>
    <p:sldId id="409" r:id="rId39"/>
    <p:sldId id="414" r:id="rId40"/>
    <p:sldId id="415" r:id="rId41"/>
    <p:sldId id="451" r:id="rId42"/>
    <p:sldId id="434" r:id="rId43"/>
    <p:sldId id="457" r:id="rId44"/>
    <p:sldId id="411" r:id="rId45"/>
  </p:sldIdLst>
  <p:sldSz cx="9144000" cy="6858000" type="screen4x3"/>
  <p:notesSz cx="6807200" cy="9939338"/>
  <p:defaultTextStyle>
    <a:defPPr>
      <a:defRPr lang="en-A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CC00"/>
    <a:srgbClr val="471F90"/>
    <a:srgbClr val="1F915B"/>
    <a:srgbClr val="FF99CC"/>
    <a:srgbClr val="D5C5F3"/>
    <a:srgbClr val="BCA2EC"/>
    <a:srgbClr val="FFFFFF"/>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7" autoAdjust="0"/>
    <p:restoredTop sz="60606" autoAdjust="0"/>
  </p:normalViewPr>
  <p:slideViewPr>
    <p:cSldViewPr snapToGrid="0">
      <p:cViewPr varScale="1">
        <p:scale>
          <a:sx n="46" d="100"/>
          <a:sy n="46" d="100"/>
        </p:scale>
        <p:origin x="-1584" y="-90"/>
      </p:cViewPr>
      <p:guideLst>
        <p:guide orient="horz" pos="2160"/>
        <p:guide pos="2880"/>
      </p:guideLst>
    </p:cSldViewPr>
  </p:slideViewPr>
  <p:outlineViewPr>
    <p:cViewPr>
      <p:scale>
        <a:sx n="33" d="100"/>
        <a:sy n="33" d="100"/>
      </p:scale>
      <p:origin x="258" y="24672"/>
    </p:cViewPr>
  </p:outlineViewPr>
  <p:notesTextViewPr>
    <p:cViewPr>
      <p:scale>
        <a:sx n="100" d="100"/>
        <a:sy n="100" d="100"/>
      </p:scale>
      <p:origin x="0" y="0"/>
    </p:cViewPr>
  </p:notesTextViewPr>
  <p:sorterViewPr>
    <p:cViewPr varScale="1">
      <p:scale>
        <a:sx n="1" d="1"/>
        <a:sy n="1" d="1"/>
      </p:scale>
      <p:origin x="0" y="1302"/>
    </p:cViewPr>
  </p:sorterViewPr>
  <p:notesViewPr>
    <p:cSldViewPr snapToGrid="0">
      <p:cViewPr varScale="1">
        <p:scale>
          <a:sx n="93" d="100"/>
          <a:sy n="93" d="100"/>
        </p:scale>
        <p:origin x="-3726"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3E5C01-9711-4882-B0B5-45D2950FC09D}" type="doc">
      <dgm:prSet loTypeId="urn:microsoft.com/office/officeart/2005/8/layout/cycle2" loCatId="cycle" qsTypeId="urn:microsoft.com/office/officeart/2005/8/quickstyle/3d1" qsCatId="3D" csTypeId="urn:microsoft.com/office/officeart/2005/8/colors/accent2_3" csCatId="accent2" phldr="1"/>
      <dgm:spPr/>
      <dgm:t>
        <a:bodyPr/>
        <a:lstStyle/>
        <a:p>
          <a:endParaRPr lang="en-AU"/>
        </a:p>
      </dgm:t>
    </dgm:pt>
    <dgm:pt modelId="{3B0C4B02-38C2-4E05-8985-60A9CCA748DE}">
      <dgm:prSet phldrT="[Text]"/>
      <dgm:spPr/>
      <dgm:t>
        <a:bodyPr/>
        <a:lstStyle/>
        <a:p>
          <a:r>
            <a:rPr lang="en-AU" dirty="0" smtClean="0"/>
            <a:t>Become familiar with NQS and NQF documents and process</a:t>
          </a:r>
          <a:endParaRPr lang="en-AU" dirty="0"/>
        </a:p>
      </dgm:t>
    </dgm:pt>
    <dgm:pt modelId="{6BDDB31E-2E00-49ED-BD0D-9A0457CBAE29}" type="parTrans" cxnId="{D1C58614-3323-492A-8CF7-D2F5997D5415}">
      <dgm:prSet/>
      <dgm:spPr/>
      <dgm:t>
        <a:bodyPr/>
        <a:lstStyle/>
        <a:p>
          <a:endParaRPr lang="en-AU"/>
        </a:p>
      </dgm:t>
    </dgm:pt>
    <dgm:pt modelId="{F8BFDF9A-44A5-4019-A3B7-D2F39B8AE31B}" type="sibTrans" cxnId="{D1C58614-3323-492A-8CF7-D2F5997D5415}">
      <dgm:prSet/>
      <dgm:spPr/>
      <dgm:t>
        <a:bodyPr/>
        <a:lstStyle/>
        <a:p>
          <a:endParaRPr lang="en-AU"/>
        </a:p>
      </dgm:t>
    </dgm:pt>
    <dgm:pt modelId="{1463CA1F-CF80-4CD4-89DE-C12D63B48244}">
      <dgm:prSet phldrT="[Text]"/>
      <dgm:spPr/>
      <dgm:t>
        <a:bodyPr/>
        <a:lstStyle/>
        <a:p>
          <a:r>
            <a:rPr lang="en-AU" dirty="0" smtClean="0"/>
            <a:t>Plan the Self Assessment process within your service</a:t>
          </a:r>
          <a:endParaRPr lang="en-AU" dirty="0"/>
        </a:p>
      </dgm:t>
    </dgm:pt>
    <dgm:pt modelId="{A14A0CF0-8488-426D-8FE4-AB9A300B8011}" type="parTrans" cxnId="{E5C81A5B-C173-4F1F-B445-FD15BFC86DD6}">
      <dgm:prSet/>
      <dgm:spPr/>
      <dgm:t>
        <a:bodyPr/>
        <a:lstStyle/>
        <a:p>
          <a:endParaRPr lang="en-AU"/>
        </a:p>
      </dgm:t>
    </dgm:pt>
    <dgm:pt modelId="{3CADD472-FDD7-42CF-951B-2EA42DDE8906}" type="sibTrans" cxnId="{E5C81A5B-C173-4F1F-B445-FD15BFC86DD6}">
      <dgm:prSet/>
      <dgm:spPr/>
      <dgm:t>
        <a:bodyPr/>
        <a:lstStyle/>
        <a:p>
          <a:endParaRPr lang="en-AU"/>
        </a:p>
      </dgm:t>
    </dgm:pt>
    <dgm:pt modelId="{13D8C28D-4C6A-4C04-8C6D-E863C386D376}">
      <dgm:prSet phldrT="[Text]"/>
      <dgm:spPr/>
      <dgm:t>
        <a:bodyPr/>
        <a:lstStyle/>
        <a:p>
          <a:r>
            <a:rPr lang="en-AU" dirty="0" smtClean="0"/>
            <a:t>Undertake the Self Assessment process</a:t>
          </a:r>
          <a:endParaRPr lang="en-AU" dirty="0"/>
        </a:p>
      </dgm:t>
    </dgm:pt>
    <dgm:pt modelId="{A1050D9D-D08D-476C-B4E1-5D72CC64C07A}" type="parTrans" cxnId="{5FB4B408-3C6C-4147-9D74-362AFCBEDB9C}">
      <dgm:prSet/>
      <dgm:spPr/>
      <dgm:t>
        <a:bodyPr/>
        <a:lstStyle/>
        <a:p>
          <a:endParaRPr lang="en-AU"/>
        </a:p>
      </dgm:t>
    </dgm:pt>
    <dgm:pt modelId="{25EBBB9C-26AA-44C1-BAE2-4B418709F6F4}" type="sibTrans" cxnId="{5FB4B408-3C6C-4147-9D74-362AFCBEDB9C}">
      <dgm:prSet/>
      <dgm:spPr/>
      <dgm:t>
        <a:bodyPr/>
        <a:lstStyle/>
        <a:p>
          <a:endParaRPr lang="en-AU"/>
        </a:p>
      </dgm:t>
    </dgm:pt>
    <dgm:pt modelId="{DE12E02A-FD67-48F1-A1A3-5501B902EA6E}">
      <dgm:prSet phldrT="[Text]"/>
      <dgm:spPr/>
      <dgm:t>
        <a:bodyPr/>
        <a:lstStyle/>
        <a:p>
          <a:r>
            <a:rPr lang="en-AU" dirty="0" smtClean="0"/>
            <a:t>Write your Quality Improvement Plan</a:t>
          </a:r>
          <a:endParaRPr lang="en-AU" dirty="0"/>
        </a:p>
      </dgm:t>
    </dgm:pt>
    <dgm:pt modelId="{E56BA18D-51CC-4B6D-B8ED-2DC6258A0FEA}" type="parTrans" cxnId="{B17FCA9F-DAA0-4DCD-93A5-80227F0EDD93}">
      <dgm:prSet/>
      <dgm:spPr/>
      <dgm:t>
        <a:bodyPr/>
        <a:lstStyle/>
        <a:p>
          <a:endParaRPr lang="en-AU"/>
        </a:p>
      </dgm:t>
    </dgm:pt>
    <dgm:pt modelId="{7F57FF60-2D06-4CDD-9BD7-6AB3A5401E10}" type="sibTrans" cxnId="{B17FCA9F-DAA0-4DCD-93A5-80227F0EDD93}">
      <dgm:prSet/>
      <dgm:spPr/>
      <dgm:t>
        <a:bodyPr/>
        <a:lstStyle/>
        <a:p>
          <a:endParaRPr lang="en-AU"/>
        </a:p>
      </dgm:t>
    </dgm:pt>
    <dgm:pt modelId="{40081348-E93E-42FC-A18D-E08DDA7C5B73}">
      <dgm:prSet phldrT="[Text]"/>
      <dgm:spPr/>
      <dgm:t>
        <a:bodyPr/>
        <a:lstStyle/>
        <a:p>
          <a:r>
            <a:rPr lang="en-AU" dirty="0" smtClean="0"/>
            <a:t>Submit your QIP</a:t>
          </a:r>
          <a:endParaRPr lang="en-AU" dirty="0"/>
        </a:p>
      </dgm:t>
    </dgm:pt>
    <dgm:pt modelId="{68DE2553-0ABD-4C77-B067-11C241E26AD4}" type="parTrans" cxnId="{FAE80FE4-72F7-4CBB-A602-DFD17CF451EF}">
      <dgm:prSet/>
      <dgm:spPr/>
      <dgm:t>
        <a:bodyPr/>
        <a:lstStyle/>
        <a:p>
          <a:endParaRPr lang="en-AU"/>
        </a:p>
      </dgm:t>
    </dgm:pt>
    <dgm:pt modelId="{A8871942-2692-4487-94AE-684CD973BA12}" type="sibTrans" cxnId="{FAE80FE4-72F7-4CBB-A602-DFD17CF451EF}">
      <dgm:prSet/>
      <dgm:spPr/>
      <dgm:t>
        <a:bodyPr/>
        <a:lstStyle/>
        <a:p>
          <a:endParaRPr lang="en-AU"/>
        </a:p>
      </dgm:t>
    </dgm:pt>
    <dgm:pt modelId="{C40F2F66-FF8D-42FF-ADF7-CA6C74055872}">
      <dgm:prSet/>
      <dgm:spPr/>
      <dgm:t>
        <a:bodyPr/>
        <a:lstStyle/>
        <a:p>
          <a:r>
            <a:rPr lang="en-AU" dirty="0" smtClean="0"/>
            <a:t>Continue assessing quality and make changes to your QIP</a:t>
          </a:r>
          <a:endParaRPr lang="en-AU" dirty="0"/>
        </a:p>
      </dgm:t>
    </dgm:pt>
    <dgm:pt modelId="{55457FC5-0913-40FC-8A2B-DDD3D2E0C49B}" type="parTrans" cxnId="{6702D88B-A3DF-499C-8225-AD25FB2113BB}">
      <dgm:prSet/>
      <dgm:spPr/>
      <dgm:t>
        <a:bodyPr/>
        <a:lstStyle/>
        <a:p>
          <a:endParaRPr lang="en-AU"/>
        </a:p>
      </dgm:t>
    </dgm:pt>
    <dgm:pt modelId="{D43B32F0-6BFD-4008-869D-311DE0200C6A}" type="sibTrans" cxnId="{6702D88B-A3DF-499C-8225-AD25FB2113BB}">
      <dgm:prSet/>
      <dgm:spPr/>
      <dgm:t>
        <a:bodyPr/>
        <a:lstStyle/>
        <a:p>
          <a:endParaRPr lang="en-AU"/>
        </a:p>
      </dgm:t>
    </dgm:pt>
    <dgm:pt modelId="{90C44128-E3D9-479E-ACFA-A8F2C559061A}" type="pres">
      <dgm:prSet presAssocID="{1A3E5C01-9711-4882-B0B5-45D2950FC09D}" presName="cycle" presStyleCnt="0">
        <dgm:presLayoutVars>
          <dgm:dir/>
          <dgm:resizeHandles val="exact"/>
        </dgm:presLayoutVars>
      </dgm:prSet>
      <dgm:spPr/>
      <dgm:t>
        <a:bodyPr/>
        <a:lstStyle/>
        <a:p>
          <a:endParaRPr lang="en-AU"/>
        </a:p>
      </dgm:t>
    </dgm:pt>
    <dgm:pt modelId="{3B6A5DA7-E3C4-4C46-944D-B783EA6F6E5F}" type="pres">
      <dgm:prSet presAssocID="{3B0C4B02-38C2-4E05-8985-60A9CCA748DE}" presName="node" presStyleLbl="node1" presStyleIdx="0" presStyleCnt="6">
        <dgm:presLayoutVars>
          <dgm:bulletEnabled val="1"/>
        </dgm:presLayoutVars>
      </dgm:prSet>
      <dgm:spPr/>
      <dgm:t>
        <a:bodyPr/>
        <a:lstStyle/>
        <a:p>
          <a:endParaRPr lang="en-AU"/>
        </a:p>
      </dgm:t>
    </dgm:pt>
    <dgm:pt modelId="{521D6E98-E35D-43C8-9723-444617598A06}" type="pres">
      <dgm:prSet presAssocID="{F8BFDF9A-44A5-4019-A3B7-D2F39B8AE31B}" presName="sibTrans" presStyleLbl="sibTrans2D1" presStyleIdx="0" presStyleCnt="6"/>
      <dgm:spPr/>
      <dgm:t>
        <a:bodyPr/>
        <a:lstStyle/>
        <a:p>
          <a:endParaRPr lang="en-AU"/>
        </a:p>
      </dgm:t>
    </dgm:pt>
    <dgm:pt modelId="{1CC09EB3-FED4-4733-AE84-2E9293F65D10}" type="pres">
      <dgm:prSet presAssocID="{F8BFDF9A-44A5-4019-A3B7-D2F39B8AE31B}" presName="connectorText" presStyleLbl="sibTrans2D1" presStyleIdx="0" presStyleCnt="6"/>
      <dgm:spPr/>
      <dgm:t>
        <a:bodyPr/>
        <a:lstStyle/>
        <a:p>
          <a:endParaRPr lang="en-AU"/>
        </a:p>
      </dgm:t>
    </dgm:pt>
    <dgm:pt modelId="{565F6339-9EBF-4B39-80F6-986C779550BC}" type="pres">
      <dgm:prSet presAssocID="{1463CA1F-CF80-4CD4-89DE-C12D63B48244}" presName="node" presStyleLbl="node1" presStyleIdx="1" presStyleCnt="6">
        <dgm:presLayoutVars>
          <dgm:bulletEnabled val="1"/>
        </dgm:presLayoutVars>
      </dgm:prSet>
      <dgm:spPr/>
      <dgm:t>
        <a:bodyPr/>
        <a:lstStyle/>
        <a:p>
          <a:endParaRPr lang="en-AU"/>
        </a:p>
      </dgm:t>
    </dgm:pt>
    <dgm:pt modelId="{52A6E375-3921-4AF5-81F8-D0768E5D16A4}" type="pres">
      <dgm:prSet presAssocID="{3CADD472-FDD7-42CF-951B-2EA42DDE8906}" presName="sibTrans" presStyleLbl="sibTrans2D1" presStyleIdx="1" presStyleCnt="6"/>
      <dgm:spPr/>
      <dgm:t>
        <a:bodyPr/>
        <a:lstStyle/>
        <a:p>
          <a:endParaRPr lang="en-AU"/>
        </a:p>
      </dgm:t>
    </dgm:pt>
    <dgm:pt modelId="{C01A528B-1061-4BB8-B45E-F98285A3BCBE}" type="pres">
      <dgm:prSet presAssocID="{3CADD472-FDD7-42CF-951B-2EA42DDE8906}" presName="connectorText" presStyleLbl="sibTrans2D1" presStyleIdx="1" presStyleCnt="6"/>
      <dgm:spPr/>
      <dgm:t>
        <a:bodyPr/>
        <a:lstStyle/>
        <a:p>
          <a:endParaRPr lang="en-AU"/>
        </a:p>
      </dgm:t>
    </dgm:pt>
    <dgm:pt modelId="{2477CA54-9627-450A-BC93-3ADC835A0A3F}" type="pres">
      <dgm:prSet presAssocID="{13D8C28D-4C6A-4C04-8C6D-E863C386D376}" presName="node" presStyleLbl="node1" presStyleIdx="2" presStyleCnt="6">
        <dgm:presLayoutVars>
          <dgm:bulletEnabled val="1"/>
        </dgm:presLayoutVars>
      </dgm:prSet>
      <dgm:spPr/>
      <dgm:t>
        <a:bodyPr/>
        <a:lstStyle/>
        <a:p>
          <a:endParaRPr lang="en-AU"/>
        </a:p>
      </dgm:t>
    </dgm:pt>
    <dgm:pt modelId="{D0DAF3FD-5593-45A3-B37D-A730B9511B36}" type="pres">
      <dgm:prSet presAssocID="{25EBBB9C-26AA-44C1-BAE2-4B418709F6F4}" presName="sibTrans" presStyleLbl="sibTrans2D1" presStyleIdx="2" presStyleCnt="6"/>
      <dgm:spPr/>
      <dgm:t>
        <a:bodyPr/>
        <a:lstStyle/>
        <a:p>
          <a:endParaRPr lang="en-AU"/>
        </a:p>
      </dgm:t>
    </dgm:pt>
    <dgm:pt modelId="{A4D5955F-644D-4D05-A5C3-7D308E2FBE13}" type="pres">
      <dgm:prSet presAssocID="{25EBBB9C-26AA-44C1-BAE2-4B418709F6F4}" presName="connectorText" presStyleLbl="sibTrans2D1" presStyleIdx="2" presStyleCnt="6"/>
      <dgm:spPr/>
      <dgm:t>
        <a:bodyPr/>
        <a:lstStyle/>
        <a:p>
          <a:endParaRPr lang="en-AU"/>
        </a:p>
      </dgm:t>
    </dgm:pt>
    <dgm:pt modelId="{28505B70-81D6-4EA5-B1BE-6114B55D3589}" type="pres">
      <dgm:prSet presAssocID="{DE12E02A-FD67-48F1-A1A3-5501B902EA6E}" presName="node" presStyleLbl="node1" presStyleIdx="3" presStyleCnt="6">
        <dgm:presLayoutVars>
          <dgm:bulletEnabled val="1"/>
        </dgm:presLayoutVars>
      </dgm:prSet>
      <dgm:spPr/>
      <dgm:t>
        <a:bodyPr/>
        <a:lstStyle/>
        <a:p>
          <a:endParaRPr lang="en-AU"/>
        </a:p>
      </dgm:t>
    </dgm:pt>
    <dgm:pt modelId="{03AD7456-5C6B-42C6-8EDF-9D5E26A9DB02}" type="pres">
      <dgm:prSet presAssocID="{7F57FF60-2D06-4CDD-9BD7-6AB3A5401E10}" presName="sibTrans" presStyleLbl="sibTrans2D1" presStyleIdx="3" presStyleCnt="6"/>
      <dgm:spPr/>
      <dgm:t>
        <a:bodyPr/>
        <a:lstStyle/>
        <a:p>
          <a:endParaRPr lang="en-AU"/>
        </a:p>
      </dgm:t>
    </dgm:pt>
    <dgm:pt modelId="{5C0C6D27-08FD-4A3A-8C6E-C04351CD3028}" type="pres">
      <dgm:prSet presAssocID="{7F57FF60-2D06-4CDD-9BD7-6AB3A5401E10}" presName="connectorText" presStyleLbl="sibTrans2D1" presStyleIdx="3" presStyleCnt="6"/>
      <dgm:spPr/>
      <dgm:t>
        <a:bodyPr/>
        <a:lstStyle/>
        <a:p>
          <a:endParaRPr lang="en-AU"/>
        </a:p>
      </dgm:t>
    </dgm:pt>
    <dgm:pt modelId="{2E2F7A43-0B73-41CD-AEB7-9942351D3DEF}" type="pres">
      <dgm:prSet presAssocID="{40081348-E93E-42FC-A18D-E08DDA7C5B73}" presName="node" presStyleLbl="node1" presStyleIdx="4" presStyleCnt="6">
        <dgm:presLayoutVars>
          <dgm:bulletEnabled val="1"/>
        </dgm:presLayoutVars>
      </dgm:prSet>
      <dgm:spPr/>
      <dgm:t>
        <a:bodyPr/>
        <a:lstStyle/>
        <a:p>
          <a:endParaRPr lang="en-AU"/>
        </a:p>
      </dgm:t>
    </dgm:pt>
    <dgm:pt modelId="{2F67DC16-5B86-48E7-A6AC-67BFE2213E0D}" type="pres">
      <dgm:prSet presAssocID="{A8871942-2692-4487-94AE-684CD973BA12}" presName="sibTrans" presStyleLbl="sibTrans2D1" presStyleIdx="4" presStyleCnt="6"/>
      <dgm:spPr/>
      <dgm:t>
        <a:bodyPr/>
        <a:lstStyle/>
        <a:p>
          <a:endParaRPr lang="en-AU"/>
        </a:p>
      </dgm:t>
    </dgm:pt>
    <dgm:pt modelId="{0D2FCB67-5153-444A-B7F1-506232312B93}" type="pres">
      <dgm:prSet presAssocID="{A8871942-2692-4487-94AE-684CD973BA12}" presName="connectorText" presStyleLbl="sibTrans2D1" presStyleIdx="4" presStyleCnt="6"/>
      <dgm:spPr/>
      <dgm:t>
        <a:bodyPr/>
        <a:lstStyle/>
        <a:p>
          <a:endParaRPr lang="en-AU"/>
        </a:p>
      </dgm:t>
    </dgm:pt>
    <dgm:pt modelId="{C9DC8CE9-DA4E-44CA-8DC8-A75C024F48C2}" type="pres">
      <dgm:prSet presAssocID="{C40F2F66-FF8D-42FF-ADF7-CA6C74055872}" presName="node" presStyleLbl="node1" presStyleIdx="5" presStyleCnt="6">
        <dgm:presLayoutVars>
          <dgm:bulletEnabled val="1"/>
        </dgm:presLayoutVars>
      </dgm:prSet>
      <dgm:spPr/>
      <dgm:t>
        <a:bodyPr/>
        <a:lstStyle/>
        <a:p>
          <a:endParaRPr lang="en-AU"/>
        </a:p>
      </dgm:t>
    </dgm:pt>
    <dgm:pt modelId="{86678646-B900-4F3D-87F9-62A3F93F6157}" type="pres">
      <dgm:prSet presAssocID="{D43B32F0-6BFD-4008-869D-311DE0200C6A}" presName="sibTrans" presStyleLbl="sibTrans2D1" presStyleIdx="5" presStyleCnt="6"/>
      <dgm:spPr/>
      <dgm:t>
        <a:bodyPr/>
        <a:lstStyle/>
        <a:p>
          <a:endParaRPr lang="en-AU"/>
        </a:p>
      </dgm:t>
    </dgm:pt>
    <dgm:pt modelId="{A832ADCA-C90E-457B-9494-223A7C8356D1}" type="pres">
      <dgm:prSet presAssocID="{D43B32F0-6BFD-4008-869D-311DE0200C6A}" presName="connectorText" presStyleLbl="sibTrans2D1" presStyleIdx="5" presStyleCnt="6"/>
      <dgm:spPr/>
      <dgm:t>
        <a:bodyPr/>
        <a:lstStyle/>
        <a:p>
          <a:endParaRPr lang="en-AU"/>
        </a:p>
      </dgm:t>
    </dgm:pt>
  </dgm:ptLst>
  <dgm:cxnLst>
    <dgm:cxn modelId="{6702D88B-A3DF-499C-8225-AD25FB2113BB}" srcId="{1A3E5C01-9711-4882-B0B5-45D2950FC09D}" destId="{C40F2F66-FF8D-42FF-ADF7-CA6C74055872}" srcOrd="5" destOrd="0" parTransId="{55457FC5-0913-40FC-8A2B-DDD3D2E0C49B}" sibTransId="{D43B32F0-6BFD-4008-869D-311DE0200C6A}"/>
    <dgm:cxn modelId="{3CB950C4-8E47-4CA8-A6E6-F3CDA6A67C10}" type="presOf" srcId="{3B0C4B02-38C2-4E05-8985-60A9CCA748DE}" destId="{3B6A5DA7-E3C4-4C46-944D-B783EA6F6E5F}" srcOrd="0" destOrd="0" presId="urn:microsoft.com/office/officeart/2005/8/layout/cycle2"/>
    <dgm:cxn modelId="{8B198D96-1FD7-4511-8173-736BA4CFFF52}" type="presOf" srcId="{F8BFDF9A-44A5-4019-A3B7-D2F39B8AE31B}" destId="{521D6E98-E35D-43C8-9723-444617598A06}" srcOrd="0" destOrd="0" presId="urn:microsoft.com/office/officeart/2005/8/layout/cycle2"/>
    <dgm:cxn modelId="{4CA7B445-7479-4C9E-AAA2-B02C44728AA2}" type="presOf" srcId="{D43B32F0-6BFD-4008-869D-311DE0200C6A}" destId="{A832ADCA-C90E-457B-9494-223A7C8356D1}" srcOrd="1" destOrd="0" presId="urn:microsoft.com/office/officeart/2005/8/layout/cycle2"/>
    <dgm:cxn modelId="{1BD052BD-FF76-439E-BF85-BE43DE40881E}" type="presOf" srcId="{7F57FF60-2D06-4CDD-9BD7-6AB3A5401E10}" destId="{5C0C6D27-08FD-4A3A-8C6E-C04351CD3028}" srcOrd="1" destOrd="0" presId="urn:microsoft.com/office/officeart/2005/8/layout/cycle2"/>
    <dgm:cxn modelId="{A4D5479E-0DAA-42DE-B8D6-BFCAF8421700}" type="presOf" srcId="{3CADD472-FDD7-42CF-951B-2EA42DDE8906}" destId="{C01A528B-1061-4BB8-B45E-F98285A3BCBE}" srcOrd="1" destOrd="0" presId="urn:microsoft.com/office/officeart/2005/8/layout/cycle2"/>
    <dgm:cxn modelId="{736948E6-21E6-47B4-B6EE-91B8B2D940DC}" type="presOf" srcId="{25EBBB9C-26AA-44C1-BAE2-4B418709F6F4}" destId="{A4D5955F-644D-4D05-A5C3-7D308E2FBE13}" srcOrd="1" destOrd="0" presId="urn:microsoft.com/office/officeart/2005/8/layout/cycle2"/>
    <dgm:cxn modelId="{8BEF02F0-2A1F-499C-965E-417B97DAA09E}" type="presOf" srcId="{1A3E5C01-9711-4882-B0B5-45D2950FC09D}" destId="{90C44128-E3D9-479E-ACFA-A8F2C559061A}" srcOrd="0" destOrd="0" presId="urn:microsoft.com/office/officeart/2005/8/layout/cycle2"/>
    <dgm:cxn modelId="{E8907D46-733D-4720-B2D3-54C5D159A9AF}" type="presOf" srcId="{C40F2F66-FF8D-42FF-ADF7-CA6C74055872}" destId="{C9DC8CE9-DA4E-44CA-8DC8-A75C024F48C2}" srcOrd="0" destOrd="0" presId="urn:microsoft.com/office/officeart/2005/8/layout/cycle2"/>
    <dgm:cxn modelId="{FAE80FE4-72F7-4CBB-A602-DFD17CF451EF}" srcId="{1A3E5C01-9711-4882-B0B5-45D2950FC09D}" destId="{40081348-E93E-42FC-A18D-E08DDA7C5B73}" srcOrd="4" destOrd="0" parTransId="{68DE2553-0ABD-4C77-B067-11C241E26AD4}" sibTransId="{A8871942-2692-4487-94AE-684CD973BA12}"/>
    <dgm:cxn modelId="{5FB4B408-3C6C-4147-9D74-362AFCBEDB9C}" srcId="{1A3E5C01-9711-4882-B0B5-45D2950FC09D}" destId="{13D8C28D-4C6A-4C04-8C6D-E863C386D376}" srcOrd="2" destOrd="0" parTransId="{A1050D9D-D08D-476C-B4E1-5D72CC64C07A}" sibTransId="{25EBBB9C-26AA-44C1-BAE2-4B418709F6F4}"/>
    <dgm:cxn modelId="{C4E9F23B-392D-4906-B339-298E393A070A}" type="presOf" srcId="{25EBBB9C-26AA-44C1-BAE2-4B418709F6F4}" destId="{D0DAF3FD-5593-45A3-B37D-A730B9511B36}" srcOrd="0" destOrd="0" presId="urn:microsoft.com/office/officeart/2005/8/layout/cycle2"/>
    <dgm:cxn modelId="{D1C58614-3323-492A-8CF7-D2F5997D5415}" srcId="{1A3E5C01-9711-4882-B0B5-45D2950FC09D}" destId="{3B0C4B02-38C2-4E05-8985-60A9CCA748DE}" srcOrd="0" destOrd="0" parTransId="{6BDDB31E-2E00-49ED-BD0D-9A0457CBAE29}" sibTransId="{F8BFDF9A-44A5-4019-A3B7-D2F39B8AE31B}"/>
    <dgm:cxn modelId="{B17FCA9F-DAA0-4DCD-93A5-80227F0EDD93}" srcId="{1A3E5C01-9711-4882-B0B5-45D2950FC09D}" destId="{DE12E02A-FD67-48F1-A1A3-5501B902EA6E}" srcOrd="3" destOrd="0" parTransId="{E56BA18D-51CC-4B6D-B8ED-2DC6258A0FEA}" sibTransId="{7F57FF60-2D06-4CDD-9BD7-6AB3A5401E10}"/>
    <dgm:cxn modelId="{739724F3-B056-4148-8014-4B3DE9A1910D}" type="presOf" srcId="{13D8C28D-4C6A-4C04-8C6D-E863C386D376}" destId="{2477CA54-9627-450A-BC93-3ADC835A0A3F}" srcOrd="0" destOrd="0" presId="urn:microsoft.com/office/officeart/2005/8/layout/cycle2"/>
    <dgm:cxn modelId="{E5C81A5B-C173-4F1F-B445-FD15BFC86DD6}" srcId="{1A3E5C01-9711-4882-B0B5-45D2950FC09D}" destId="{1463CA1F-CF80-4CD4-89DE-C12D63B48244}" srcOrd="1" destOrd="0" parTransId="{A14A0CF0-8488-426D-8FE4-AB9A300B8011}" sibTransId="{3CADD472-FDD7-42CF-951B-2EA42DDE8906}"/>
    <dgm:cxn modelId="{47E128C9-E2AD-4E19-AA21-7CE8BE3E8A69}" type="presOf" srcId="{F8BFDF9A-44A5-4019-A3B7-D2F39B8AE31B}" destId="{1CC09EB3-FED4-4733-AE84-2E9293F65D10}" srcOrd="1" destOrd="0" presId="urn:microsoft.com/office/officeart/2005/8/layout/cycle2"/>
    <dgm:cxn modelId="{5C271D9F-5612-4B02-87E5-F8FC3FAEC75F}" type="presOf" srcId="{A8871942-2692-4487-94AE-684CD973BA12}" destId="{0D2FCB67-5153-444A-B7F1-506232312B93}" srcOrd="1" destOrd="0" presId="urn:microsoft.com/office/officeart/2005/8/layout/cycle2"/>
    <dgm:cxn modelId="{DDE3216A-0EA5-4686-9412-EB5C570F8047}" type="presOf" srcId="{40081348-E93E-42FC-A18D-E08DDA7C5B73}" destId="{2E2F7A43-0B73-41CD-AEB7-9942351D3DEF}" srcOrd="0" destOrd="0" presId="urn:microsoft.com/office/officeart/2005/8/layout/cycle2"/>
    <dgm:cxn modelId="{93A756F1-9D50-4A30-A811-48CFB2575224}" type="presOf" srcId="{D43B32F0-6BFD-4008-869D-311DE0200C6A}" destId="{86678646-B900-4F3D-87F9-62A3F93F6157}" srcOrd="0" destOrd="0" presId="urn:microsoft.com/office/officeart/2005/8/layout/cycle2"/>
    <dgm:cxn modelId="{5D309DBB-ECE4-413F-953D-6916D1703D67}" type="presOf" srcId="{3CADD472-FDD7-42CF-951B-2EA42DDE8906}" destId="{52A6E375-3921-4AF5-81F8-D0768E5D16A4}" srcOrd="0" destOrd="0" presId="urn:microsoft.com/office/officeart/2005/8/layout/cycle2"/>
    <dgm:cxn modelId="{0412E73C-9842-4782-9DC6-CF60B9322EE0}" type="presOf" srcId="{7F57FF60-2D06-4CDD-9BD7-6AB3A5401E10}" destId="{03AD7456-5C6B-42C6-8EDF-9D5E26A9DB02}" srcOrd="0" destOrd="0" presId="urn:microsoft.com/office/officeart/2005/8/layout/cycle2"/>
    <dgm:cxn modelId="{51AF08F0-2919-4758-AC60-0EE6E81A952A}" type="presOf" srcId="{1463CA1F-CF80-4CD4-89DE-C12D63B48244}" destId="{565F6339-9EBF-4B39-80F6-986C779550BC}" srcOrd="0" destOrd="0" presId="urn:microsoft.com/office/officeart/2005/8/layout/cycle2"/>
    <dgm:cxn modelId="{DB08D0BD-A403-475C-8F64-007BB181C673}" type="presOf" srcId="{DE12E02A-FD67-48F1-A1A3-5501B902EA6E}" destId="{28505B70-81D6-4EA5-B1BE-6114B55D3589}" srcOrd="0" destOrd="0" presId="urn:microsoft.com/office/officeart/2005/8/layout/cycle2"/>
    <dgm:cxn modelId="{7A3D9DB5-9D66-4B6B-A7DF-A94A30983157}" type="presOf" srcId="{A8871942-2692-4487-94AE-684CD973BA12}" destId="{2F67DC16-5B86-48E7-A6AC-67BFE2213E0D}" srcOrd="0" destOrd="0" presId="urn:microsoft.com/office/officeart/2005/8/layout/cycle2"/>
    <dgm:cxn modelId="{F6A0AAC2-E416-412D-98A2-FBD177CC67E9}" type="presParOf" srcId="{90C44128-E3D9-479E-ACFA-A8F2C559061A}" destId="{3B6A5DA7-E3C4-4C46-944D-B783EA6F6E5F}" srcOrd="0" destOrd="0" presId="urn:microsoft.com/office/officeart/2005/8/layout/cycle2"/>
    <dgm:cxn modelId="{9C70EB7E-38B7-4D50-98FD-8F63682F5BE6}" type="presParOf" srcId="{90C44128-E3D9-479E-ACFA-A8F2C559061A}" destId="{521D6E98-E35D-43C8-9723-444617598A06}" srcOrd="1" destOrd="0" presId="urn:microsoft.com/office/officeart/2005/8/layout/cycle2"/>
    <dgm:cxn modelId="{1D9CEE62-D56E-4797-9EB3-1285B157F2B8}" type="presParOf" srcId="{521D6E98-E35D-43C8-9723-444617598A06}" destId="{1CC09EB3-FED4-4733-AE84-2E9293F65D10}" srcOrd="0" destOrd="0" presId="urn:microsoft.com/office/officeart/2005/8/layout/cycle2"/>
    <dgm:cxn modelId="{299D9B87-6461-46FE-97B8-68BB93612A38}" type="presParOf" srcId="{90C44128-E3D9-479E-ACFA-A8F2C559061A}" destId="{565F6339-9EBF-4B39-80F6-986C779550BC}" srcOrd="2" destOrd="0" presId="urn:microsoft.com/office/officeart/2005/8/layout/cycle2"/>
    <dgm:cxn modelId="{C8BDFF6C-F2B3-457D-B5C5-9CDA5B755075}" type="presParOf" srcId="{90C44128-E3D9-479E-ACFA-A8F2C559061A}" destId="{52A6E375-3921-4AF5-81F8-D0768E5D16A4}" srcOrd="3" destOrd="0" presId="urn:microsoft.com/office/officeart/2005/8/layout/cycle2"/>
    <dgm:cxn modelId="{61FF26B4-B209-4345-95DE-7B0B3F0A702B}" type="presParOf" srcId="{52A6E375-3921-4AF5-81F8-D0768E5D16A4}" destId="{C01A528B-1061-4BB8-B45E-F98285A3BCBE}" srcOrd="0" destOrd="0" presId="urn:microsoft.com/office/officeart/2005/8/layout/cycle2"/>
    <dgm:cxn modelId="{C30624A5-3A67-4F99-B250-3ECBCEFCFA97}" type="presParOf" srcId="{90C44128-E3D9-479E-ACFA-A8F2C559061A}" destId="{2477CA54-9627-450A-BC93-3ADC835A0A3F}" srcOrd="4" destOrd="0" presId="urn:microsoft.com/office/officeart/2005/8/layout/cycle2"/>
    <dgm:cxn modelId="{3B89B171-7CBD-481D-A7B8-74F629AAD8BE}" type="presParOf" srcId="{90C44128-E3D9-479E-ACFA-A8F2C559061A}" destId="{D0DAF3FD-5593-45A3-B37D-A730B9511B36}" srcOrd="5" destOrd="0" presId="urn:microsoft.com/office/officeart/2005/8/layout/cycle2"/>
    <dgm:cxn modelId="{00932A7E-69F8-44C0-9B66-C92253580E01}" type="presParOf" srcId="{D0DAF3FD-5593-45A3-B37D-A730B9511B36}" destId="{A4D5955F-644D-4D05-A5C3-7D308E2FBE13}" srcOrd="0" destOrd="0" presId="urn:microsoft.com/office/officeart/2005/8/layout/cycle2"/>
    <dgm:cxn modelId="{26F19C46-1E2E-4FF5-8DD0-E5A290F7269D}" type="presParOf" srcId="{90C44128-E3D9-479E-ACFA-A8F2C559061A}" destId="{28505B70-81D6-4EA5-B1BE-6114B55D3589}" srcOrd="6" destOrd="0" presId="urn:microsoft.com/office/officeart/2005/8/layout/cycle2"/>
    <dgm:cxn modelId="{180A534D-056E-4522-8F3C-E316FF8C863D}" type="presParOf" srcId="{90C44128-E3D9-479E-ACFA-A8F2C559061A}" destId="{03AD7456-5C6B-42C6-8EDF-9D5E26A9DB02}" srcOrd="7" destOrd="0" presId="urn:microsoft.com/office/officeart/2005/8/layout/cycle2"/>
    <dgm:cxn modelId="{68A3A001-8925-418D-8F74-8C1EBE0673C5}" type="presParOf" srcId="{03AD7456-5C6B-42C6-8EDF-9D5E26A9DB02}" destId="{5C0C6D27-08FD-4A3A-8C6E-C04351CD3028}" srcOrd="0" destOrd="0" presId="urn:microsoft.com/office/officeart/2005/8/layout/cycle2"/>
    <dgm:cxn modelId="{E009B775-EB71-4DFA-AF57-EC8B2B714DA8}" type="presParOf" srcId="{90C44128-E3D9-479E-ACFA-A8F2C559061A}" destId="{2E2F7A43-0B73-41CD-AEB7-9942351D3DEF}" srcOrd="8" destOrd="0" presId="urn:microsoft.com/office/officeart/2005/8/layout/cycle2"/>
    <dgm:cxn modelId="{29FE5246-3E28-4D7E-924A-5B349C1A0D20}" type="presParOf" srcId="{90C44128-E3D9-479E-ACFA-A8F2C559061A}" destId="{2F67DC16-5B86-48E7-A6AC-67BFE2213E0D}" srcOrd="9" destOrd="0" presId="urn:microsoft.com/office/officeart/2005/8/layout/cycle2"/>
    <dgm:cxn modelId="{1192C102-9181-4661-ABFD-160E9C83B704}" type="presParOf" srcId="{2F67DC16-5B86-48E7-A6AC-67BFE2213E0D}" destId="{0D2FCB67-5153-444A-B7F1-506232312B93}" srcOrd="0" destOrd="0" presId="urn:microsoft.com/office/officeart/2005/8/layout/cycle2"/>
    <dgm:cxn modelId="{920AF052-E12C-4297-AFA3-28EE2A93E5A9}" type="presParOf" srcId="{90C44128-E3D9-479E-ACFA-A8F2C559061A}" destId="{C9DC8CE9-DA4E-44CA-8DC8-A75C024F48C2}" srcOrd="10" destOrd="0" presId="urn:microsoft.com/office/officeart/2005/8/layout/cycle2"/>
    <dgm:cxn modelId="{59D77400-FF6A-4A8C-A0AC-C1A3D18EB806}" type="presParOf" srcId="{90C44128-E3D9-479E-ACFA-A8F2C559061A}" destId="{86678646-B900-4F3D-87F9-62A3F93F6157}" srcOrd="11" destOrd="0" presId="urn:microsoft.com/office/officeart/2005/8/layout/cycle2"/>
    <dgm:cxn modelId="{60729EE1-53A1-49BD-9DD0-D25046589BDA}" type="presParOf" srcId="{86678646-B900-4F3D-87F9-62A3F93F6157}" destId="{A832ADCA-C90E-457B-9494-223A7C8356D1}"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50263" cy="496888"/>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lvl1pPr eaLnBrk="0" hangingPunct="0">
              <a:defRPr sz="1200">
                <a:latin typeface="Times New Roman" pitchFamily="18" charset="0"/>
                <a:cs typeface="+mn-cs"/>
              </a:defRPr>
            </a:lvl1pPr>
          </a:lstStyle>
          <a:p>
            <a:pPr>
              <a:defRPr/>
            </a:pPr>
            <a:endParaRPr lang="en-AU"/>
          </a:p>
        </p:txBody>
      </p:sp>
      <p:sp>
        <p:nvSpPr>
          <p:cNvPr id="17411" name="Rectangle 3"/>
          <p:cNvSpPr>
            <a:spLocks noGrp="1" noChangeArrowheads="1"/>
          </p:cNvSpPr>
          <p:nvPr>
            <p:ph type="dt" sz="quarter" idx="1"/>
          </p:nvPr>
        </p:nvSpPr>
        <p:spPr bwMode="auto">
          <a:xfrm>
            <a:off x="3856938" y="0"/>
            <a:ext cx="2950263" cy="496888"/>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lvl1pPr algn="r" eaLnBrk="0" hangingPunct="0">
              <a:defRPr sz="1200">
                <a:latin typeface="Times New Roman" pitchFamily="18" charset="0"/>
                <a:cs typeface="+mn-cs"/>
              </a:defRPr>
            </a:lvl1pPr>
          </a:lstStyle>
          <a:p>
            <a:pPr>
              <a:defRPr/>
            </a:pPr>
            <a:endParaRPr lang="en-AU"/>
          </a:p>
        </p:txBody>
      </p:sp>
      <p:sp>
        <p:nvSpPr>
          <p:cNvPr id="17412" name="Rectangle 4"/>
          <p:cNvSpPr>
            <a:spLocks noGrp="1" noChangeArrowheads="1"/>
          </p:cNvSpPr>
          <p:nvPr>
            <p:ph type="ftr" sz="quarter" idx="2"/>
          </p:nvPr>
        </p:nvSpPr>
        <p:spPr bwMode="auto">
          <a:xfrm>
            <a:off x="0" y="9442450"/>
            <a:ext cx="2950263" cy="496888"/>
          </a:xfrm>
          <a:prstGeom prst="rect">
            <a:avLst/>
          </a:prstGeom>
          <a:noFill/>
          <a:ln w="9525">
            <a:noFill/>
            <a:miter lim="800000"/>
            <a:headEnd/>
            <a:tailEnd/>
          </a:ln>
          <a:effectLst/>
        </p:spPr>
        <p:txBody>
          <a:bodyPr vert="horz" wrap="square" lIns="91532" tIns="45765" rIns="91532" bIns="45765" numCol="1" anchor="b" anchorCtr="0" compatLnSpc="1">
            <a:prstTxWarp prst="textNoShape">
              <a:avLst/>
            </a:prstTxWarp>
          </a:bodyPr>
          <a:lstStyle>
            <a:lvl1pPr eaLnBrk="0" hangingPunct="0">
              <a:defRPr sz="1200">
                <a:latin typeface="Times New Roman" pitchFamily="18" charset="0"/>
                <a:cs typeface="+mn-cs"/>
              </a:defRPr>
            </a:lvl1pPr>
          </a:lstStyle>
          <a:p>
            <a:pPr>
              <a:defRPr/>
            </a:pPr>
            <a:endParaRPr lang="en-AU"/>
          </a:p>
        </p:txBody>
      </p:sp>
      <p:sp>
        <p:nvSpPr>
          <p:cNvPr id="17413" name="Rectangle 5"/>
          <p:cNvSpPr>
            <a:spLocks noGrp="1" noChangeArrowheads="1"/>
          </p:cNvSpPr>
          <p:nvPr>
            <p:ph type="sldNum" sz="quarter" idx="3"/>
          </p:nvPr>
        </p:nvSpPr>
        <p:spPr bwMode="auto">
          <a:xfrm>
            <a:off x="3856938" y="9442450"/>
            <a:ext cx="2950263" cy="496888"/>
          </a:xfrm>
          <a:prstGeom prst="rect">
            <a:avLst/>
          </a:prstGeom>
          <a:noFill/>
          <a:ln w="9525">
            <a:noFill/>
            <a:miter lim="800000"/>
            <a:headEnd/>
            <a:tailEnd/>
          </a:ln>
          <a:effectLst/>
        </p:spPr>
        <p:txBody>
          <a:bodyPr vert="horz" wrap="square" lIns="91532" tIns="45765" rIns="91532" bIns="45765" numCol="1" anchor="b" anchorCtr="0" compatLnSpc="1">
            <a:prstTxWarp prst="textNoShape">
              <a:avLst/>
            </a:prstTxWarp>
          </a:bodyPr>
          <a:lstStyle>
            <a:lvl1pPr algn="r" eaLnBrk="0" hangingPunct="0">
              <a:defRPr sz="1200">
                <a:latin typeface="Times New Roman" pitchFamily="18" charset="0"/>
                <a:cs typeface="+mn-cs"/>
              </a:defRPr>
            </a:lvl1pPr>
          </a:lstStyle>
          <a:p>
            <a:pPr>
              <a:defRPr/>
            </a:pPr>
            <a:fld id="{1B1FB71C-DD1D-41E5-8D81-05B15A9E2553}" type="slidenum">
              <a:rPr lang="en-AU"/>
              <a:pPr>
                <a:defRPr/>
              </a:pPr>
              <a:t>‹#›</a:t>
            </a:fld>
            <a:endParaRPr lang="en-AU" dirty="0"/>
          </a:p>
        </p:txBody>
      </p:sp>
    </p:spTree>
    <p:extLst>
      <p:ext uri="{BB962C8B-B14F-4D97-AF65-F5344CB8AC3E}">
        <p14:creationId xmlns:p14="http://schemas.microsoft.com/office/powerpoint/2010/main" val="20153647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50263" cy="496888"/>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lvl1pPr eaLnBrk="0" hangingPunct="0">
              <a:defRPr sz="1200">
                <a:latin typeface="Times New Roman" pitchFamily="18" charset="0"/>
                <a:cs typeface="+mn-cs"/>
              </a:defRPr>
            </a:lvl1pPr>
          </a:lstStyle>
          <a:p>
            <a:pPr>
              <a:defRPr/>
            </a:pPr>
            <a:endParaRPr lang="en-AU"/>
          </a:p>
        </p:txBody>
      </p:sp>
      <p:sp>
        <p:nvSpPr>
          <p:cNvPr id="15363" name="Rectangle 3"/>
          <p:cNvSpPr>
            <a:spLocks noGrp="1" noChangeArrowheads="1"/>
          </p:cNvSpPr>
          <p:nvPr>
            <p:ph type="dt" idx="1"/>
          </p:nvPr>
        </p:nvSpPr>
        <p:spPr bwMode="auto">
          <a:xfrm>
            <a:off x="3856938" y="0"/>
            <a:ext cx="2950263" cy="496888"/>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lvl1pPr algn="r" eaLnBrk="0" hangingPunct="0">
              <a:defRPr sz="1200">
                <a:latin typeface="Times New Roman" pitchFamily="18" charset="0"/>
                <a:cs typeface="+mn-cs"/>
              </a:defRPr>
            </a:lvl1pPr>
          </a:lstStyle>
          <a:p>
            <a:pPr>
              <a:defRPr/>
            </a:pPr>
            <a:endParaRPr lang="en-AU"/>
          </a:p>
        </p:txBody>
      </p:sp>
      <p:sp>
        <p:nvSpPr>
          <p:cNvPr id="39940" name="Rectangle 4"/>
          <p:cNvSpPr>
            <a:spLocks noGrp="1" noRot="1" noChangeAspect="1" noChangeArrowheads="1" noTextEdit="1"/>
          </p:cNvSpPr>
          <p:nvPr>
            <p:ph type="sldImg" idx="2"/>
          </p:nvPr>
        </p:nvSpPr>
        <p:spPr bwMode="auto">
          <a:xfrm>
            <a:off x="919163" y="744538"/>
            <a:ext cx="4968875"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908262" y="4721226"/>
            <a:ext cx="4990677" cy="4473575"/>
          </a:xfrm>
          <a:prstGeom prst="rect">
            <a:avLst/>
          </a:prstGeom>
          <a:noFill/>
          <a:ln w="9525">
            <a:noFill/>
            <a:miter lim="800000"/>
            <a:headEnd/>
            <a:tailEnd/>
          </a:ln>
          <a:effectLst/>
        </p:spPr>
        <p:txBody>
          <a:bodyPr vert="horz" wrap="square" lIns="91532" tIns="45765" rIns="91532" bIns="45765"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15366" name="Rectangle 6"/>
          <p:cNvSpPr>
            <a:spLocks noGrp="1" noChangeArrowheads="1"/>
          </p:cNvSpPr>
          <p:nvPr>
            <p:ph type="ftr" sz="quarter" idx="4"/>
          </p:nvPr>
        </p:nvSpPr>
        <p:spPr bwMode="auto">
          <a:xfrm>
            <a:off x="0" y="9442450"/>
            <a:ext cx="2950263" cy="496888"/>
          </a:xfrm>
          <a:prstGeom prst="rect">
            <a:avLst/>
          </a:prstGeom>
          <a:noFill/>
          <a:ln w="9525">
            <a:noFill/>
            <a:miter lim="800000"/>
            <a:headEnd/>
            <a:tailEnd/>
          </a:ln>
          <a:effectLst/>
        </p:spPr>
        <p:txBody>
          <a:bodyPr vert="horz" wrap="square" lIns="91532" tIns="45765" rIns="91532" bIns="45765" numCol="1" anchor="b" anchorCtr="0" compatLnSpc="1">
            <a:prstTxWarp prst="textNoShape">
              <a:avLst/>
            </a:prstTxWarp>
          </a:bodyPr>
          <a:lstStyle>
            <a:lvl1pPr eaLnBrk="0" hangingPunct="0">
              <a:defRPr sz="1200">
                <a:latin typeface="Times New Roman" pitchFamily="18" charset="0"/>
                <a:cs typeface="+mn-cs"/>
              </a:defRPr>
            </a:lvl1pPr>
          </a:lstStyle>
          <a:p>
            <a:pPr>
              <a:defRPr/>
            </a:pPr>
            <a:endParaRPr lang="en-AU"/>
          </a:p>
        </p:txBody>
      </p:sp>
      <p:sp>
        <p:nvSpPr>
          <p:cNvPr id="15367" name="Rectangle 7"/>
          <p:cNvSpPr>
            <a:spLocks noGrp="1" noChangeArrowheads="1"/>
          </p:cNvSpPr>
          <p:nvPr>
            <p:ph type="sldNum" sz="quarter" idx="5"/>
          </p:nvPr>
        </p:nvSpPr>
        <p:spPr bwMode="auto">
          <a:xfrm>
            <a:off x="3856938" y="9442450"/>
            <a:ext cx="2950263" cy="496888"/>
          </a:xfrm>
          <a:prstGeom prst="rect">
            <a:avLst/>
          </a:prstGeom>
          <a:noFill/>
          <a:ln w="9525">
            <a:noFill/>
            <a:miter lim="800000"/>
            <a:headEnd/>
            <a:tailEnd/>
          </a:ln>
          <a:effectLst/>
        </p:spPr>
        <p:txBody>
          <a:bodyPr vert="horz" wrap="square" lIns="91532" tIns="45765" rIns="91532" bIns="45765" numCol="1" anchor="b" anchorCtr="0" compatLnSpc="1">
            <a:prstTxWarp prst="textNoShape">
              <a:avLst/>
            </a:prstTxWarp>
          </a:bodyPr>
          <a:lstStyle>
            <a:lvl1pPr algn="r" eaLnBrk="0" hangingPunct="0">
              <a:defRPr sz="1200">
                <a:latin typeface="Times New Roman" pitchFamily="18" charset="0"/>
                <a:cs typeface="+mn-cs"/>
              </a:defRPr>
            </a:lvl1pPr>
          </a:lstStyle>
          <a:p>
            <a:pPr>
              <a:defRPr/>
            </a:pPr>
            <a:fld id="{1E8F93E6-DA9E-4636-8BF6-9CF0C8890306}" type="slidenum">
              <a:rPr lang="en-AU"/>
              <a:pPr>
                <a:defRPr/>
              </a:pPr>
              <a:t>‹#›</a:t>
            </a:fld>
            <a:endParaRPr lang="en-AU" dirty="0"/>
          </a:p>
        </p:txBody>
      </p:sp>
    </p:spTree>
    <p:extLst>
      <p:ext uri="{BB962C8B-B14F-4D97-AF65-F5344CB8AC3E}">
        <p14:creationId xmlns:p14="http://schemas.microsoft.com/office/powerpoint/2010/main" val="19533853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smtClean="0"/>
              <a:t>   </a:t>
            </a:r>
          </a:p>
        </p:txBody>
      </p:sp>
      <p:sp>
        <p:nvSpPr>
          <p:cNvPr id="4096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E2251F21-2306-4C35-98E1-AFA49561CF36}" type="slidenum">
              <a:rPr lang="en-AU" smtClean="0">
                <a:latin typeface="Times New Roman" pitchFamily="18" charset="0"/>
              </a:rPr>
              <a:pPr>
                <a:defRPr/>
              </a:pPr>
              <a:t>1</a:t>
            </a:fld>
            <a:endParaRPr lang="en-AU"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b="1" dirty="0" smtClean="0"/>
              <a:t>Thinking</a:t>
            </a:r>
            <a:r>
              <a:rPr lang="en-AU" b="1" baseline="0" dirty="0" smtClean="0"/>
              <a:t> Pairs:</a:t>
            </a:r>
          </a:p>
          <a:p>
            <a:r>
              <a:rPr lang="en-AU" b="0" baseline="0" dirty="0" smtClean="0"/>
              <a:t>Explain thinking Pairs </a:t>
            </a:r>
          </a:p>
          <a:p>
            <a:r>
              <a:rPr lang="en-AU" b="0" baseline="0" dirty="0" smtClean="0"/>
              <a:t>Set up the opportunity for thinking pairs. Thinking pairs allow people to have uninterrupted expression of their thinking. When introducing this activity be sure that each member of the pair understands that their role is just to listen without making verbal responses.  Each member of the thinking pair has 5 minutes of uninterrupted thinking and talking (remember to time this).</a:t>
            </a:r>
          </a:p>
          <a:p>
            <a:endParaRPr lang="en-AU" b="0" baseline="0" dirty="0" smtClean="0"/>
          </a:p>
          <a:p>
            <a:r>
              <a:rPr lang="en-AU" b="0" baseline="0" dirty="0" smtClean="0"/>
              <a:t>Strategy: 	The question is: What is currently my biggest challenge in undertaking the NQF? </a:t>
            </a:r>
          </a:p>
          <a:p>
            <a:endParaRPr lang="en-AU" b="0" baseline="0" dirty="0" smtClean="0"/>
          </a:p>
          <a:p>
            <a:r>
              <a:rPr lang="en-AU" b="0" baseline="0" dirty="0" smtClean="0"/>
              <a:t>Ask ‘What are your thoughts and what are you thinking?</a:t>
            </a:r>
          </a:p>
          <a:p>
            <a:endParaRPr lang="en-AU" b="0" baseline="0" dirty="0" smtClean="0"/>
          </a:p>
          <a:p>
            <a:r>
              <a:rPr lang="en-AU" b="0" baseline="0" dirty="0" smtClean="0"/>
              <a:t>The point here is to allow people uninterrupted thinking and talking time to express their feelings and thoughts about challenges on the NQF. In doing this people can sometimes reach interesting solutions and insights.</a:t>
            </a:r>
          </a:p>
          <a:p>
            <a:endParaRPr lang="en-AU" b="0" baseline="0" dirty="0" smtClean="0"/>
          </a:p>
          <a:p>
            <a:endParaRPr lang="en-AU" b="1" baseline="0" dirty="0" smtClean="0"/>
          </a:p>
          <a:p>
            <a:r>
              <a:rPr lang="en-AU" b="1" dirty="0" smtClean="0"/>
              <a:t>Round</a:t>
            </a:r>
            <a:endParaRPr lang="en-AU" baseline="0" dirty="0" smtClean="0"/>
          </a:p>
          <a:p>
            <a:r>
              <a:rPr kumimoji="1" lang="en-AU" sz="1200" kern="1200" dirty="0" smtClean="0">
                <a:solidFill>
                  <a:schemeClr val="tx1"/>
                </a:solidFill>
                <a:effectLst/>
                <a:latin typeface="Arial" charset="0"/>
                <a:ea typeface="+mn-ea"/>
                <a:cs typeface="+mn-cs"/>
              </a:rPr>
              <a:t>Ask participants to make a quick statement that tells you their biggest problem or barrier identified during thinking pairs. </a:t>
            </a:r>
          </a:p>
          <a:p>
            <a:endParaRPr kumimoji="1" lang="en-AU" sz="1200" kern="1200" dirty="0" smtClean="0">
              <a:solidFill>
                <a:schemeClr val="tx1"/>
              </a:solidFill>
              <a:effectLst/>
              <a:latin typeface="Arial" charset="0"/>
              <a:ea typeface="+mn-ea"/>
              <a:cs typeface="+mn-cs"/>
            </a:endParaRPr>
          </a:p>
          <a:p>
            <a:r>
              <a:rPr kumimoji="1" lang="en-AU" sz="1200" kern="1200" dirty="0" smtClean="0">
                <a:solidFill>
                  <a:schemeClr val="tx1"/>
                </a:solidFill>
                <a:effectLst/>
                <a:latin typeface="Arial" charset="0"/>
                <a:ea typeface="+mn-ea"/>
                <a:cs typeface="+mn-cs"/>
              </a:rPr>
              <a:t>A Round begins with someone electing to go first. They then choose a direction to go around the group. Participant comments should be no more than 30 seconds to 1 minute. Same rules apply</a:t>
            </a:r>
            <a:r>
              <a:rPr kumimoji="1" lang="en-AU" sz="1200" kern="1200" baseline="0" dirty="0" smtClean="0">
                <a:solidFill>
                  <a:schemeClr val="tx1"/>
                </a:solidFill>
                <a:effectLst/>
                <a:latin typeface="Arial" charset="0"/>
                <a:ea typeface="+mn-ea"/>
                <a:cs typeface="+mn-cs"/>
              </a:rPr>
              <a:t> – person whose turn it is speaks – no other interruptions or interjections.</a:t>
            </a:r>
            <a:endParaRPr kumimoji="1" lang="en-AU" sz="1200" kern="1200" dirty="0" smtClean="0">
              <a:solidFill>
                <a:schemeClr val="tx1"/>
              </a:solidFill>
              <a:effectLst/>
              <a:latin typeface="Arial" charset="0"/>
              <a:ea typeface="+mn-ea"/>
              <a:cs typeface="+mn-cs"/>
            </a:endParaRPr>
          </a:p>
          <a:p>
            <a:endParaRPr kumimoji="1" lang="en-AU" sz="1200" kern="120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AU" sz="1200" kern="1200" dirty="0" smtClean="0">
                <a:solidFill>
                  <a:schemeClr val="tx1"/>
                </a:solidFill>
                <a:effectLst/>
                <a:latin typeface="Arial" charset="0"/>
                <a:ea typeface="+mn-ea"/>
                <a:cs typeface="+mn-cs"/>
              </a:rPr>
              <a:t>Use paper or white board to note participant responses.</a:t>
            </a:r>
            <a:r>
              <a:rPr kumimoji="1" lang="en-AU" sz="1200" kern="1200" baseline="0" dirty="0" smtClean="0">
                <a:solidFill>
                  <a:schemeClr val="tx1"/>
                </a:solidFill>
                <a:effectLst/>
                <a:latin typeface="Arial" charset="0"/>
                <a:ea typeface="+mn-ea"/>
                <a:cs typeface="+mn-cs"/>
              </a:rPr>
              <a:t> </a:t>
            </a:r>
          </a:p>
          <a:p>
            <a:pPr marL="0" marR="0" indent="0" algn="l" defTabSz="914400" rtl="0" eaLnBrk="0" fontAlgn="base" latinLnBrk="0" hangingPunct="0">
              <a:lnSpc>
                <a:spcPct val="100000"/>
              </a:lnSpc>
              <a:spcBef>
                <a:spcPct val="30000"/>
              </a:spcBef>
              <a:spcAft>
                <a:spcPct val="0"/>
              </a:spcAft>
              <a:buClrTx/>
              <a:buSzTx/>
              <a:buFontTx/>
              <a:buNone/>
              <a:tabLst/>
              <a:defRPr/>
            </a:pPr>
            <a:endParaRPr kumimoji="1" lang="en-AU" sz="1200" kern="1200" baseline="0" dirty="0" smtClean="0">
              <a:solidFill>
                <a:schemeClr val="tx1"/>
              </a:solidFill>
              <a:effectLst/>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kumimoji="1" lang="en-AU" sz="1200" kern="1200" baseline="0" dirty="0" smtClean="0">
                <a:solidFill>
                  <a:schemeClr val="tx1"/>
                </a:solidFill>
                <a:effectLst/>
                <a:latin typeface="Arial" charset="0"/>
                <a:ea typeface="+mn-ea"/>
                <a:cs typeface="+mn-cs"/>
              </a:rPr>
              <a:t>Talk about using these problems and turning them into questions – a question always has a solution or answer – whereas problems just defeat us and bog us down and halt progress toward solutions and actions. Write the formulated questions in the centre of large sheets of paper ready for world café.</a:t>
            </a:r>
            <a:endParaRPr lang="en-AU" dirty="0" smtClean="0"/>
          </a:p>
        </p:txBody>
      </p:sp>
      <p:sp>
        <p:nvSpPr>
          <p:cNvPr id="5222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BBE25D7F-C3FA-4264-909C-F462C308095C}" type="slidenum">
              <a:rPr lang="en-AU" smtClean="0">
                <a:latin typeface="Times New Roman" pitchFamily="18" charset="0"/>
              </a:rPr>
              <a:pPr>
                <a:defRPr/>
              </a:pPr>
              <a:t>24</a:t>
            </a:fld>
            <a:endParaRPr lang="en-AU"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9163" y="735013"/>
            <a:ext cx="4968875" cy="3727450"/>
          </a:xfrm>
        </p:spPr>
      </p:sp>
      <p:sp>
        <p:nvSpPr>
          <p:cNvPr id="3" name="Notes Placeholder 2"/>
          <p:cNvSpPr>
            <a:spLocks noGrp="1"/>
          </p:cNvSpPr>
          <p:nvPr>
            <p:ph type="body" idx="1"/>
          </p:nvPr>
        </p:nvSpPr>
        <p:spPr/>
        <p:txBody>
          <a:bodyPr/>
          <a:lstStyle/>
          <a:p>
            <a:endParaRPr kumimoji="1" lang="en-AU" sz="1200" b="0" kern="1200" dirty="0" smtClean="0">
              <a:solidFill>
                <a:schemeClr val="tx1"/>
              </a:solidFill>
              <a:effectLst/>
              <a:latin typeface="Arial" charset="0"/>
              <a:ea typeface="+mn-ea"/>
              <a:cs typeface="+mn-cs"/>
            </a:endParaRPr>
          </a:p>
          <a:p>
            <a:r>
              <a:rPr lang="en-AU" dirty="0" smtClean="0"/>
              <a:t>Take questions formulated from problems.</a:t>
            </a:r>
          </a:p>
          <a:p>
            <a:endParaRPr kumimoji="1" lang="en-AU" sz="1200" b="0" kern="1200" dirty="0" smtClean="0">
              <a:solidFill>
                <a:schemeClr val="tx1"/>
              </a:solidFill>
              <a:effectLst/>
              <a:latin typeface="Arial" charset="0"/>
              <a:ea typeface="+mn-ea"/>
              <a:cs typeface="+mn-cs"/>
            </a:endParaRPr>
          </a:p>
          <a:p>
            <a:r>
              <a:rPr kumimoji="1" lang="en-AU" sz="1200" b="0" kern="1200" dirty="0" smtClean="0">
                <a:solidFill>
                  <a:schemeClr val="tx1"/>
                </a:solidFill>
                <a:effectLst/>
                <a:latin typeface="Arial" charset="0"/>
                <a:ea typeface="+mn-ea"/>
                <a:cs typeface="+mn-cs"/>
              </a:rPr>
              <a:t>World Café</a:t>
            </a:r>
          </a:p>
          <a:p>
            <a:r>
              <a:rPr kumimoji="1" lang="en-AU" sz="1200" b="0" kern="1200" dirty="0" smtClean="0">
                <a:solidFill>
                  <a:schemeClr val="tx1"/>
                </a:solidFill>
                <a:effectLst/>
                <a:latin typeface="Arial" charset="0"/>
                <a:ea typeface="+mn-ea"/>
                <a:cs typeface="+mn-cs"/>
              </a:rPr>
              <a:t>This approach to developing ideas is set around 7 principles. By putting people in charge of their own questions and responses deeper more profound solutions can be found.</a:t>
            </a:r>
          </a:p>
          <a:p>
            <a:endParaRPr kumimoji="1" lang="en-AU" sz="1200" b="0" kern="1200" dirty="0" smtClean="0">
              <a:solidFill>
                <a:schemeClr val="tx1"/>
              </a:solidFill>
              <a:effectLst/>
              <a:latin typeface="Arial" charset="0"/>
              <a:ea typeface="+mn-ea"/>
              <a:cs typeface="+mn-cs"/>
            </a:endParaRPr>
          </a:p>
          <a:p>
            <a:r>
              <a:rPr kumimoji="1" lang="en-AU" sz="1200" b="0" kern="1200" dirty="0" smtClean="0">
                <a:solidFill>
                  <a:schemeClr val="tx1"/>
                </a:solidFill>
                <a:effectLst/>
                <a:latin typeface="Arial" charset="0"/>
                <a:ea typeface="+mn-ea"/>
                <a:cs typeface="+mn-cs"/>
              </a:rPr>
              <a:t>GOING TO CONVER SOME CONTENT ON REFLECTION PROCESS.</a:t>
            </a:r>
          </a:p>
          <a:p>
            <a:endParaRPr kumimoji="1" lang="en-AU" sz="1200" b="0" kern="1200" dirty="0" smtClean="0">
              <a:solidFill>
                <a:schemeClr val="tx1"/>
              </a:solidFill>
              <a:effectLst/>
              <a:latin typeface="Arial" charset="0"/>
              <a:ea typeface="+mn-ea"/>
              <a:cs typeface="+mn-cs"/>
            </a:endParaRPr>
          </a:p>
          <a:p>
            <a:r>
              <a:rPr kumimoji="1" lang="en-AU" sz="1200" b="0" kern="1200" dirty="0" smtClean="0">
                <a:solidFill>
                  <a:schemeClr val="tx1"/>
                </a:solidFill>
                <a:effectLst/>
                <a:latin typeface="Arial" charset="0"/>
                <a:ea typeface="+mn-ea"/>
                <a:cs typeface="+mn-cs"/>
              </a:rPr>
              <a:t>Let the group know you will be using this process when we begin to talk about Self Assessment.</a:t>
            </a:r>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25</a:t>
            </a:fld>
            <a:endParaRPr lang="en-AU" dirty="0"/>
          </a:p>
        </p:txBody>
      </p:sp>
      <p:pic>
        <p:nvPicPr>
          <p:cNvPr id="5" name="Picture 4"/>
          <p:cNvPicPr/>
          <p:nvPr/>
        </p:nvPicPr>
        <p:blipFill>
          <a:blip r:embed="rId3"/>
          <a:stretch>
            <a:fillRect/>
          </a:stretch>
        </p:blipFill>
        <p:spPr>
          <a:xfrm>
            <a:off x="1265612" y="5157628"/>
            <a:ext cx="4200240" cy="1962364"/>
          </a:xfrm>
          <a:prstGeom prst="rect">
            <a:avLst/>
          </a:prstGeom>
        </p:spPr>
      </p:pic>
    </p:spTree>
    <p:extLst>
      <p:ext uri="{BB962C8B-B14F-4D97-AF65-F5344CB8AC3E}">
        <p14:creationId xmlns:p14="http://schemas.microsoft.com/office/powerpoint/2010/main" val="3658522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noChangeArrowheads="1"/>
          </p:cNvSpPr>
          <p:nvPr>
            <p:ph type="hdr" sz="quarter"/>
          </p:nvPr>
        </p:nvSpPr>
        <p:spPr>
          <a:ln/>
        </p:spPr>
        <p:txBody>
          <a:bodyPr/>
          <a:lstStyle/>
          <a:p>
            <a:r>
              <a:rPr lang="en-AU"/>
              <a:t>Endorsed QIAS Training Kit</a:t>
            </a:r>
            <a:br>
              <a:rPr lang="en-AU"/>
            </a:br>
            <a:r>
              <a:rPr lang="en-AU"/>
              <a:t>The Five Steps of Quality Assurance</a:t>
            </a:r>
            <a:endParaRPr lang="en-US"/>
          </a:p>
        </p:txBody>
      </p:sp>
      <p:sp>
        <p:nvSpPr>
          <p:cNvPr id="112642" name="Rectangle 2"/>
          <p:cNvSpPr>
            <a:spLocks noGrp="1" noRot="1" noChangeAspect="1" noChangeArrowheads="1" noTextEdit="1"/>
          </p:cNvSpPr>
          <p:nvPr>
            <p:ph type="sldImg"/>
          </p:nvPr>
        </p:nvSpPr>
        <p:spPr>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dirty="0" smtClean="0"/>
              <a:t>For the next slides on critical reflection;</a:t>
            </a:r>
          </a:p>
          <a:p>
            <a:pPr>
              <a:lnSpc>
                <a:spcPct val="150000"/>
              </a:lnSpc>
            </a:pPr>
            <a:endParaRPr kumimoji="1" lang="en-AU" sz="1200" b="1" kern="1200" dirty="0" smtClean="0">
              <a:solidFill>
                <a:schemeClr val="tx1"/>
              </a:solidFill>
              <a:effectLst/>
              <a:latin typeface="Arial" charset="0"/>
              <a:ea typeface="+mn-ea"/>
              <a:cs typeface="+mn-cs"/>
            </a:endParaRPr>
          </a:p>
          <a:p>
            <a:pPr>
              <a:lnSpc>
                <a:spcPct val="150000"/>
              </a:lnSpc>
            </a:pPr>
            <a:r>
              <a:rPr kumimoji="1" lang="en-AU" sz="1200" b="1" kern="1200" dirty="0" smtClean="0">
                <a:solidFill>
                  <a:schemeClr val="tx1"/>
                </a:solidFill>
                <a:effectLst/>
                <a:latin typeface="Arial" charset="0"/>
                <a:ea typeface="+mn-ea"/>
                <a:cs typeface="+mn-cs"/>
              </a:rPr>
              <a:t>What is the  value of critical reflection and how can we use it?</a:t>
            </a:r>
            <a:endParaRPr kumimoji="1" lang="en-AU" sz="1200" kern="1200" dirty="0" smtClean="0">
              <a:solidFill>
                <a:schemeClr val="tx1"/>
              </a:solidFill>
              <a:effectLst/>
              <a:latin typeface="Arial" charset="0"/>
              <a:ea typeface="+mn-ea"/>
              <a:cs typeface="+mn-cs"/>
            </a:endParaRPr>
          </a:p>
          <a:p>
            <a:pPr>
              <a:lnSpc>
                <a:spcPct val="150000"/>
              </a:lnSpc>
            </a:pPr>
            <a:r>
              <a:rPr kumimoji="1" lang="en-AU" sz="1200" kern="1200" dirty="0" smtClean="0">
                <a:solidFill>
                  <a:schemeClr val="tx1"/>
                </a:solidFill>
                <a:effectLst/>
                <a:latin typeface="Arial" charset="0"/>
                <a:ea typeface="+mn-ea"/>
                <a:cs typeface="+mn-cs"/>
              </a:rPr>
              <a:t>Critical reflection has a number of significant characteristics and it is very useful in the self assessment process of the </a:t>
            </a:r>
          </a:p>
          <a:p>
            <a:pPr>
              <a:lnSpc>
                <a:spcPct val="150000"/>
              </a:lnSpc>
            </a:pPr>
            <a:r>
              <a:rPr kumimoji="1" lang="en-AU" sz="1200" kern="1200" dirty="0" smtClean="0">
                <a:solidFill>
                  <a:schemeClr val="tx1"/>
                </a:solidFill>
                <a:effectLst/>
                <a:latin typeface="Arial" charset="0"/>
                <a:ea typeface="+mn-ea"/>
                <a:cs typeface="+mn-cs"/>
              </a:rPr>
              <a:t>National Quality Framework.</a:t>
            </a:r>
          </a:p>
          <a:p>
            <a:pPr fontAlgn="base">
              <a:lnSpc>
                <a:spcPct val="150000"/>
              </a:lnSpc>
            </a:pPr>
            <a:r>
              <a:rPr kumimoji="1" lang="en-AU" sz="1200" kern="1200" dirty="0" smtClean="0">
                <a:solidFill>
                  <a:schemeClr val="tx1"/>
                </a:solidFill>
                <a:effectLst/>
                <a:latin typeface="Arial" charset="0"/>
                <a:ea typeface="+mn-ea"/>
                <a:cs typeface="+mn-cs"/>
              </a:rPr>
              <a:t>The impact and change in practice, to work towards improved outcomes for children</a:t>
            </a:r>
            <a:r>
              <a:rPr kumimoji="1" lang="en-AU" sz="1200" b="1" kern="1200" dirty="0" smtClean="0">
                <a:solidFill>
                  <a:schemeClr val="tx1"/>
                </a:solidFill>
                <a:effectLst/>
                <a:latin typeface="Arial" charset="0"/>
                <a:ea typeface="+mn-ea"/>
                <a:cs typeface="+mn-cs"/>
              </a:rPr>
              <a:t>.</a:t>
            </a:r>
            <a:r>
              <a:rPr kumimoji="1" lang="en-AU" sz="1200" kern="1200" dirty="0" smtClean="0">
                <a:solidFill>
                  <a:schemeClr val="tx1"/>
                </a:solidFill>
                <a:effectLst/>
                <a:latin typeface="Arial" charset="0"/>
                <a:ea typeface="+mn-ea"/>
                <a:cs typeface="+mn-cs"/>
              </a:rPr>
              <a:t> Not just doing because we have always done. We w</a:t>
            </a:r>
            <a:r>
              <a:rPr kumimoji="1" lang="en-US" sz="1200" kern="1200" dirty="0" smtClean="0">
                <a:solidFill>
                  <a:schemeClr val="tx1"/>
                </a:solidFill>
                <a:effectLst/>
                <a:latin typeface="Arial" charset="0"/>
                <a:ea typeface="+mn-ea"/>
                <a:cs typeface="+mn-cs"/>
              </a:rPr>
              <a:t>ant to be sure that </a:t>
            </a:r>
            <a:r>
              <a:rPr kumimoji="1" lang="en-US" sz="1200" b="1" kern="1200" dirty="0" smtClean="0">
                <a:solidFill>
                  <a:schemeClr val="tx1"/>
                </a:solidFill>
                <a:effectLst/>
                <a:latin typeface="Arial" charset="0"/>
                <a:ea typeface="+mn-ea"/>
                <a:cs typeface="+mn-cs"/>
              </a:rPr>
              <a:t>our practice is competent</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Reflection can bring </a:t>
            </a:r>
            <a:r>
              <a:rPr kumimoji="1" lang="en-US" sz="1200" b="1" kern="1200" dirty="0" smtClean="0">
                <a:solidFill>
                  <a:schemeClr val="tx1"/>
                </a:solidFill>
                <a:effectLst/>
                <a:latin typeface="Arial" charset="0"/>
                <a:ea typeface="+mn-ea"/>
                <a:cs typeface="+mn-cs"/>
              </a:rPr>
              <a:t>clarity</a:t>
            </a:r>
            <a:r>
              <a:rPr kumimoji="1" lang="en-US" sz="1200" kern="1200" dirty="0" smtClean="0">
                <a:solidFill>
                  <a:schemeClr val="tx1"/>
                </a:solidFill>
                <a:effectLst/>
                <a:latin typeface="Arial" charset="0"/>
                <a:ea typeface="+mn-ea"/>
                <a:cs typeface="+mn-cs"/>
              </a:rPr>
              <a:t> on a specific issue and it can also be a way of offloading and debriefing.</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It can assist in </a:t>
            </a:r>
            <a:r>
              <a:rPr kumimoji="1" lang="en-US" sz="1200" b="1" kern="1200" dirty="0" smtClean="0">
                <a:solidFill>
                  <a:schemeClr val="tx1"/>
                </a:solidFill>
                <a:effectLst/>
                <a:latin typeface="Arial" charset="0"/>
                <a:ea typeface="+mn-ea"/>
                <a:cs typeface="+mn-cs"/>
              </a:rPr>
              <a:t>moving forward</a:t>
            </a:r>
            <a:r>
              <a:rPr kumimoji="1" lang="en-US" sz="1200" kern="1200" dirty="0" smtClean="0">
                <a:solidFill>
                  <a:schemeClr val="tx1"/>
                </a:solidFill>
                <a:effectLst/>
                <a:latin typeface="Arial" charset="0"/>
                <a:ea typeface="+mn-ea"/>
                <a:cs typeface="+mn-cs"/>
              </a:rPr>
              <a:t> from a ‘state of mind’ and  can help individuals to understand the way they feel and why, and </a:t>
            </a:r>
            <a:r>
              <a:rPr kumimoji="1" lang="en-US" sz="1200" b="1" kern="1200" dirty="0" smtClean="0">
                <a:solidFill>
                  <a:schemeClr val="tx1"/>
                </a:solidFill>
                <a:effectLst/>
                <a:latin typeface="Arial" charset="0"/>
                <a:ea typeface="+mn-ea"/>
                <a:cs typeface="+mn-cs"/>
              </a:rPr>
              <a:t>an opportunity to explore other possibilities</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It can </a:t>
            </a:r>
            <a:r>
              <a:rPr kumimoji="1" lang="en-US" sz="1200" b="1" kern="1200" dirty="0" smtClean="0">
                <a:solidFill>
                  <a:schemeClr val="tx1"/>
                </a:solidFill>
                <a:effectLst/>
                <a:latin typeface="Arial" charset="0"/>
                <a:ea typeface="+mn-ea"/>
                <a:cs typeface="+mn-cs"/>
              </a:rPr>
              <a:t>positively affect our service delivery</a:t>
            </a:r>
            <a:r>
              <a:rPr kumimoji="1" lang="en-US" sz="1200" kern="1200" dirty="0" smtClean="0">
                <a:solidFill>
                  <a:schemeClr val="tx1"/>
                </a:solidFill>
                <a:effectLst/>
                <a:latin typeface="Arial" charset="0"/>
                <a:ea typeface="+mn-ea"/>
                <a:cs typeface="+mn-cs"/>
              </a:rPr>
              <a:t>, the way we interact, the quality of relationships we have with others, the children in our care, our work team, parents, the manager, the community.</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Can gain </a:t>
            </a:r>
            <a:r>
              <a:rPr kumimoji="1" lang="en-US" sz="1200" b="1" kern="1200" dirty="0" smtClean="0">
                <a:solidFill>
                  <a:schemeClr val="tx1"/>
                </a:solidFill>
                <a:effectLst/>
                <a:latin typeface="Arial" charset="0"/>
                <a:ea typeface="+mn-ea"/>
                <a:cs typeface="+mn-cs"/>
              </a:rPr>
              <a:t>insight into the self</a:t>
            </a:r>
            <a:r>
              <a:rPr kumimoji="1" lang="en-US" sz="1200" kern="1200" dirty="0" smtClean="0">
                <a:solidFill>
                  <a:schemeClr val="tx1"/>
                </a:solidFill>
                <a:effectLst/>
                <a:latin typeface="Arial" charset="0"/>
                <a:ea typeface="+mn-ea"/>
                <a:cs typeface="+mn-cs"/>
              </a:rPr>
              <a:t> </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An opportunity to reflect on </a:t>
            </a:r>
            <a:r>
              <a:rPr kumimoji="1" lang="en-US" sz="1200" b="1" kern="1200" dirty="0" smtClean="0">
                <a:solidFill>
                  <a:schemeClr val="tx1"/>
                </a:solidFill>
                <a:effectLst/>
                <a:latin typeface="Arial" charset="0"/>
                <a:ea typeface="+mn-ea"/>
                <a:cs typeface="+mn-cs"/>
              </a:rPr>
              <a:t>the feedback</a:t>
            </a:r>
            <a:r>
              <a:rPr kumimoji="1" lang="en-US" sz="1200" kern="1200" dirty="0" smtClean="0">
                <a:solidFill>
                  <a:schemeClr val="tx1"/>
                </a:solidFill>
                <a:effectLst/>
                <a:latin typeface="Arial" charset="0"/>
                <a:ea typeface="+mn-ea"/>
                <a:cs typeface="+mn-cs"/>
              </a:rPr>
              <a:t> given by others</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b="1" kern="1200" dirty="0" smtClean="0">
                <a:solidFill>
                  <a:schemeClr val="tx1"/>
                </a:solidFill>
                <a:effectLst/>
                <a:latin typeface="Arial" charset="0"/>
                <a:ea typeface="+mn-ea"/>
                <a:cs typeface="+mn-cs"/>
              </a:rPr>
              <a:t>Enables boundaries to be clearly identified</a:t>
            </a:r>
            <a:r>
              <a:rPr kumimoji="1" lang="en-US" sz="1200" kern="1200" dirty="0" smtClean="0">
                <a:solidFill>
                  <a:schemeClr val="tx1"/>
                </a:solidFill>
                <a:effectLst/>
                <a:latin typeface="Arial" charset="0"/>
                <a:ea typeface="+mn-ea"/>
                <a:cs typeface="+mn-cs"/>
              </a:rPr>
              <a:t> and where my practice may have been outside of this (EYLF, MTOP, NQF)</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Assists us to </a:t>
            </a:r>
            <a:r>
              <a:rPr kumimoji="1" lang="en-US" sz="1200" b="1" kern="1200" dirty="0" smtClean="0">
                <a:solidFill>
                  <a:schemeClr val="tx1"/>
                </a:solidFill>
                <a:effectLst/>
                <a:latin typeface="Arial" charset="0"/>
                <a:ea typeface="+mn-ea"/>
                <a:cs typeface="+mn-cs"/>
              </a:rPr>
              <a:t>be accountable</a:t>
            </a:r>
            <a:r>
              <a:rPr kumimoji="1" lang="en-US" sz="1200" kern="1200" dirty="0" smtClean="0">
                <a:solidFill>
                  <a:schemeClr val="tx1"/>
                </a:solidFill>
                <a:effectLst/>
                <a:latin typeface="Arial" charset="0"/>
                <a:ea typeface="+mn-ea"/>
                <a:cs typeface="+mn-cs"/>
              </a:rPr>
              <a:t> for what are the responsibilities of our role</a:t>
            </a:r>
            <a:endParaRPr kumimoji="1" lang="en-AU" sz="1200" kern="1200" dirty="0" smtClean="0">
              <a:solidFill>
                <a:schemeClr val="tx1"/>
              </a:solidFill>
              <a:effectLst/>
              <a:latin typeface="Arial" charset="0"/>
              <a:ea typeface="+mn-ea"/>
              <a:cs typeface="+mn-cs"/>
            </a:endParaRPr>
          </a:p>
          <a:p>
            <a:pPr fontAlgn="base">
              <a:lnSpc>
                <a:spcPct val="150000"/>
              </a:lnSpc>
            </a:pPr>
            <a:r>
              <a:rPr kumimoji="1" lang="en-US" sz="1200" kern="1200" dirty="0" smtClean="0">
                <a:solidFill>
                  <a:schemeClr val="tx1"/>
                </a:solidFill>
                <a:effectLst/>
                <a:latin typeface="Arial" charset="0"/>
                <a:ea typeface="+mn-ea"/>
                <a:cs typeface="+mn-cs"/>
              </a:rPr>
              <a:t>Helps to identify </a:t>
            </a:r>
            <a:r>
              <a:rPr kumimoji="1" lang="en-US" sz="1200" b="1" kern="1200" dirty="0" smtClean="0">
                <a:solidFill>
                  <a:schemeClr val="tx1"/>
                </a:solidFill>
                <a:effectLst/>
                <a:latin typeface="Arial" charset="0"/>
                <a:ea typeface="+mn-ea"/>
                <a:cs typeface="+mn-cs"/>
              </a:rPr>
              <a:t>what is being achieved</a:t>
            </a:r>
            <a:r>
              <a:rPr kumimoji="1" lang="en-US" sz="1200" kern="1200" dirty="0" smtClean="0">
                <a:solidFill>
                  <a:schemeClr val="tx1"/>
                </a:solidFill>
                <a:effectLst/>
                <a:latin typeface="Arial" charset="0"/>
                <a:ea typeface="+mn-ea"/>
                <a:cs typeface="+mn-cs"/>
              </a:rPr>
              <a:t> in all activities / interactions</a:t>
            </a:r>
            <a:r>
              <a:rPr kumimoji="1" lang="en-US" sz="1200" b="1" kern="1200" dirty="0" smtClean="0">
                <a:solidFill>
                  <a:schemeClr val="tx1"/>
                </a:solidFill>
                <a:effectLst/>
                <a:latin typeface="Arial" charset="0"/>
                <a:ea typeface="+mn-ea"/>
                <a:cs typeface="+mn-cs"/>
              </a:rPr>
              <a:t>, what’s likely to be achieved</a:t>
            </a:r>
            <a:r>
              <a:rPr kumimoji="1" lang="en-US" sz="1200" kern="1200" dirty="0" smtClean="0">
                <a:solidFill>
                  <a:schemeClr val="tx1"/>
                </a:solidFill>
                <a:effectLst/>
                <a:latin typeface="Arial" charset="0"/>
                <a:ea typeface="+mn-ea"/>
                <a:cs typeface="+mn-cs"/>
              </a:rPr>
              <a:t>, </a:t>
            </a:r>
            <a:r>
              <a:rPr kumimoji="1" lang="en-US" sz="1200" b="1" kern="1200" dirty="0" smtClean="0">
                <a:solidFill>
                  <a:schemeClr val="tx1"/>
                </a:solidFill>
                <a:effectLst/>
                <a:latin typeface="Arial" charset="0"/>
                <a:ea typeface="+mn-ea"/>
                <a:cs typeface="+mn-cs"/>
              </a:rPr>
              <a:t>what could be done </a:t>
            </a:r>
            <a:endParaRPr kumimoji="1" lang="en-AU" sz="1200" kern="1200" dirty="0" smtClean="0">
              <a:solidFill>
                <a:schemeClr val="tx1"/>
              </a:solidFill>
              <a:effectLst/>
              <a:latin typeface="Arial" charset="0"/>
              <a:ea typeface="+mn-ea"/>
              <a:cs typeface="+mn-cs"/>
            </a:endParaRPr>
          </a:p>
          <a:p>
            <a:pPr>
              <a:lnSpc>
                <a:spcPct val="150000"/>
              </a:lnSpc>
            </a:pPr>
            <a:r>
              <a:rPr kumimoji="1" lang="en-US" sz="1200" kern="1200" dirty="0" smtClean="0">
                <a:solidFill>
                  <a:schemeClr val="tx1"/>
                </a:solidFill>
                <a:effectLst/>
                <a:latin typeface="Arial" charset="0"/>
                <a:ea typeface="+mn-ea"/>
                <a:cs typeface="+mn-cs"/>
              </a:rPr>
              <a:t>Can help shape policy as our conclusions can inform and </a:t>
            </a:r>
            <a:r>
              <a:rPr kumimoji="1" lang="en-US" sz="1200" b="1" kern="1200" dirty="0" smtClean="0">
                <a:solidFill>
                  <a:schemeClr val="tx1"/>
                </a:solidFill>
                <a:effectLst/>
                <a:latin typeface="Arial" charset="0"/>
                <a:ea typeface="+mn-ea"/>
                <a:cs typeface="+mn-cs"/>
              </a:rPr>
              <a:t>broaden practice knowledge</a:t>
            </a:r>
            <a:r>
              <a:rPr kumimoji="1" lang="en-US" sz="1200" kern="1200" dirty="0" smtClean="0">
                <a:solidFill>
                  <a:schemeClr val="tx1"/>
                </a:solidFill>
                <a:effectLst/>
                <a:latin typeface="Arial" charset="0"/>
                <a:ea typeface="+mn-ea"/>
                <a:cs typeface="+mn-cs"/>
              </a:rPr>
              <a:t> </a:t>
            </a:r>
            <a:endParaRPr lang="en-US" dirty="0" smtClean="0"/>
          </a:p>
        </p:txBody>
      </p:sp>
      <p:sp>
        <p:nvSpPr>
          <p:cNvPr id="4" name="Slide Number Placeholder 3"/>
          <p:cNvSpPr>
            <a:spLocks noGrp="1"/>
          </p:cNvSpPr>
          <p:nvPr>
            <p:ph type="sldNum" sz="quarter" idx="5"/>
          </p:nvPr>
        </p:nvSpPr>
        <p:spPr/>
        <p:txBody>
          <a:bodyPr/>
          <a:lstStyle/>
          <a:p>
            <a:pPr>
              <a:defRPr/>
            </a:pPr>
            <a:fld id="{B1836D3C-B34D-4E51-B7C5-18C26463CD7E}" type="slidenum">
              <a:rPr lang="en-US" smtClean="0"/>
              <a:pPr>
                <a:defRPr/>
              </a:pPr>
              <a:t>27</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dirty="0" smtClean="0"/>
          </a:p>
          <a:p>
            <a:pPr eaLnBrk="1" hangingPunct="1">
              <a:spcBef>
                <a:spcPct val="0"/>
              </a:spcBef>
            </a:pPr>
            <a:endParaRPr lang="en-AU" dirty="0" smtClean="0"/>
          </a:p>
          <a:p>
            <a:pPr eaLnBrk="1" hangingPunct="1">
              <a:spcBef>
                <a:spcPct val="0"/>
              </a:spcBef>
            </a:pPr>
            <a:endParaRPr lang="en-AU" dirty="0" smtClean="0"/>
          </a:p>
        </p:txBody>
      </p:sp>
      <p:sp>
        <p:nvSpPr>
          <p:cNvPr id="4" name="Slide Number Placeholder 3"/>
          <p:cNvSpPr>
            <a:spLocks noGrp="1"/>
          </p:cNvSpPr>
          <p:nvPr>
            <p:ph type="sldNum" sz="quarter" idx="5"/>
          </p:nvPr>
        </p:nvSpPr>
        <p:spPr/>
        <p:txBody>
          <a:bodyPr/>
          <a:lstStyle/>
          <a:p>
            <a:pPr>
              <a:defRPr/>
            </a:pPr>
            <a:fld id="{82504F94-2528-4B1D-B07A-559C633CDC0F}" type="slidenum">
              <a:rPr lang="en-AU"/>
              <a:pPr>
                <a:defRPr/>
              </a:pPr>
              <a:t>28</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50000"/>
              </a:lnSpc>
            </a:pPr>
            <a:endParaRPr lang="en-US" sz="1000" dirty="0" smtClean="0">
              <a:latin typeface="+mn-lt"/>
            </a:endParaRPr>
          </a:p>
        </p:txBody>
      </p:sp>
      <p:sp>
        <p:nvSpPr>
          <p:cNvPr id="4" name="Slide Number Placeholder 3"/>
          <p:cNvSpPr>
            <a:spLocks noGrp="1"/>
          </p:cNvSpPr>
          <p:nvPr>
            <p:ph type="sldNum" sz="quarter" idx="5"/>
          </p:nvPr>
        </p:nvSpPr>
        <p:spPr/>
        <p:txBody>
          <a:bodyPr/>
          <a:lstStyle/>
          <a:p>
            <a:pPr>
              <a:defRPr/>
            </a:pPr>
            <a:fld id="{936FDEF8-8D98-47F1-97ED-25D16FC917BA}" type="slidenum">
              <a:rPr lang="en-US" smtClean="0"/>
              <a:pPr>
                <a:defRPr/>
              </a:pPr>
              <a:t>29</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AU" smtClean="0"/>
              <a:t>Use is slide to bring together the conversation highlighting what NQF says and to introduce the notion of bringing about change in practice leading to quality improvement</a:t>
            </a:r>
            <a:endParaRPr lang="en-US" smtClean="0"/>
          </a:p>
          <a:p>
            <a:pPr eaLnBrk="1" hangingPunct="1"/>
            <a:r>
              <a:rPr lang="en-AU" b="1" smtClean="0"/>
              <a:t> </a:t>
            </a:r>
            <a:endParaRPr lang="en-US" smtClean="0"/>
          </a:p>
          <a:p>
            <a:pPr eaLnBrk="1" hangingPunct="1"/>
            <a:endParaRPr lang="en-US" smtClean="0"/>
          </a:p>
        </p:txBody>
      </p:sp>
      <p:sp>
        <p:nvSpPr>
          <p:cNvPr id="4" name="Slide Number Placeholder 3"/>
          <p:cNvSpPr>
            <a:spLocks noGrp="1"/>
          </p:cNvSpPr>
          <p:nvPr>
            <p:ph type="sldNum" sz="quarter" idx="5"/>
          </p:nvPr>
        </p:nvSpPr>
        <p:spPr/>
        <p:txBody>
          <a:bodyPr/>
          <a:lstStyle/>
          <a:p>
            <a:pPr>
              <a:defRPr/>
            </a:pPr>
            <a:fld id="{7BD5A7E8-DA88-488F-A1CD-78B501D79C7E}" type="slidenum">
              <a:rPr lang="en-US" smtClean="0"/>
              <a:pPr>
                <a:defRPr/>
              </a:pPr>
              <a:t>30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AU" dirty="0" smtClean="0"/>
              <a:t> </a:t>
            </a:r>
            <a:endParaRPr lang="en-US" dirty="0" smtClean="0"/>
          </a:p>
          <a:p>
            <a:pPr eaLnBrk="1" hangingPunct="1"/>
            <a:r>
              <a:rPr lang="en-AU" dirty="0" smtClean="0"/>
              <a:t> </a:t>
            </a:r>
            <a:endParaRPr lang="en-US" dirty="0" smtClean="0"/>
          </a:p>
          <a:p>
            <a:pPr eaLnBrk="1" hangingPunct="1">
              <a:spcBef>
                <a:spcPct val="0"/>
              </a:spcBef>
            </a:pPr>
            <a:endParaRPr lang="en-AU" dirty="0" smtClean="0"/>
          </a:p>
        </p:txBody>
      </p:sp>
      <p:sp>
        <p:nvSpPr>
          <p:cNvPr id="4" name="Slide Number Placeholder 3"/>
          <p:cNvSpPr>
            <a:spLocks noGrp="1"/>
          </p:cNvSpPr>
          <p:nvPr>
            <p:ph type="sldNum" sz="quarter" idx="5"/>
          </p:nvPr>
        </p:nvSpPr>
        <p:spPr/>
        <p:txBody>
          <a:bodyPr/>
          <a:lstStyle/>
          <a:p>
            <a:pPr>
              <a:defRPr/>
            </a:pPr>
            <a:fld id="{FDF6627F-0D90-4597-87C8-242E31C9045B}" type="slidenum">
              <a:rPr lang="en-AU"/>
              <a:pPr>
                <a:defRPr/>
              </a:pPr>
              <a:t>31</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en-AU" sz="1200" kern="1200" dirty="0" smtClean="0">
                <a:solidFill>
                  <a:schemeClr val="tx1"/>
                </a:solidFill>
                <a:effectLst/>
                <a:latin typeface="Arial" charset="0"/>
                <a:ea typeface="+mn-ea"/>
                <a:cs typeface="+mn-cs"/>
              </a:rPr>
              <a:t>It is clear that self assessment must for the basis of your Quality Improvement Plan. </a:t>
            </a:r>
            <a:r>
              <a:rPr kumimoji="1" lang="en-AU" sz="1200" i="1" kern="1200" dirty="0" smtClean="0">
                <a:solidFill>
                  <a:schemeClr val="tx1"/>
                </a:solidFill>
                <a:effectLst/>
                <a:latin typeface="Arial" charset="0"/>
                <a:ea typeface="+mn-ea"/>
                <a:cs typeface="+mn-cs"/>
              </a:rPr>
              <a:t>What does the ACECQA Guide to the Quality Improvement Plan say about the Self Assessment and Quality Improvement Plan?</a:t>
            </a:r>
            <a:endParaRPr kumimoji="1" lang="en-AU" sz="1200" kern="1200" dirty="0" smtClean="0">
              <a:solidFill>
                <a:schemeClr val="tx1"/>
              </a:solidFill>
              <a:effectLst/>
              <a:latin typeface="Arial" charset="0"/>
              <a:ea typeface="+mn-ea"/>
              <a:cs typeface="+mn-cs"/>
            </a:endParaRPr>
          </a:p>
          <a:p>
            <a:r>
              <a:rPr kumimoji="1" lang="en-AU" sz="1200" kern="1200" dirty="0" smtClean="0">
                <a:solidFill>
                  <a:schemeClr val="tx1"/>
                </a:solidFill>
                <a:effectLst/>
                <a:latin typeface="Arial" charset="0"/>
                <a:ea typeface="+mn-ea"/>
                <a:cs typeface="+mn-cs"/>
                <a:sym typeface="Symbol"/>
              </a:rPr>
              <a:t></a:t>
            </a:r>
            <a:r>
              <a:rPr kumimoji="1" lang="en-AU" sz="1200" kern="1200" dirty="0" smtClean="0">
                <a:solidFill>
                  <a:schemeClr val="tx1"/>
                </a:solidFill>
                <a:effectLst/>
                <a:latin typeface="Arial" charset="0"/>
                <a:ea typeface="+mn-ea"/>
                <a:cs typeface="+mn-cs"/>
              </a:rPr>
              <a:t> The most effective improvements to service delivery are initiated from within the service, rather than being imposed from the outside. </a:t>
            </a:r>
          </a:p>
          <a:p>
            <a:r>
              <a:rPr kumimoji="1" lang="en-AU" sz="1200" kern="1200" dirty="0" smtClean="0">
                <a:solidFill>
                  <a:schemeClr val="tx1"/>
                </a:solidFill>
                <a:effectLst/>
                <a:latin typeface="Arial" charset="0"/>
                <a:ea typeface="+mn-ea"/>
                <a:cs typeface="+mn-cs"/>
                <a:sym typeface="Symbol"/>
              </a:rPr>
              <a:t></a:t>
            </a:r>
            <a:r>
              <a:rPr kumimoji="1" lang="en-AU" sz="1200" kern="1200" dirty="0" smtClean="0">
                <a:solidFill>
                  <a:schemeClr val="tx1"/>
                </a:solidFill>
                <a:effectLst/>
                <a:latin typeface="Arial" charset="0"/>
                <a:ea typeface="+mn-ea"/>
                <a:cs typeface="+mn-cs"/>
              </a:rPr>
              <a:t> The quality of current practice in the service is assessed, the next step is to determine where quality improvements can be made and to plan effectively to implement them. </a:t>
            </a:r>
          </a:p>
          <a:p>
            <a:r>
              <a:rPr kumimoji="1" lang="en-AU" sz="1200" kern="1200" dirty="0" smtClean="0">
                <a:solidFill>
                  <a:schemeClr val="tx1"/>
                </a:solidFill>
                <a:effectLst/>
                <a:latin typeface="Arial" charset="0"/>
                <a:ea typeface="+mn-ea"/>
                <a:cs typeface="+mn-cs"/>
                <a:sym typeface="Symbol"/>
              </a:rPr>
              <a:t></a:t>
            </a:r>
            <a:r>
              <a:rPr kumimoji="1" lang="en-AU" sz="1200" kern="1200" dirty="0" smtClean="0">
                <a:solidFill>
                  <a:schemeClr val="tx1"/>
                </a:solidFill>
                <a:effectLst/>
                <a:latin typeface="Arial" charset="0"/>
                <a:ea typeface="+mn-ea"/>
                <a:cs typeface="+mn-cs"/>
              </a:rPr>
              <a:t> The focus is on quality improvement at the service- it is important to be open, honest and critically reflective when undertaking the self-assessment and quality improvement planning processes. </a:t>
            </a:r>
          </a:p>
          <a:p>
            <a:r>
              <a:rPr kumimoji="1" lang="en-AU" sz="1200" kern="1200" dirty="0" smtClean="0">
                <a:solidFill>
                  <a:schemeClr val="tx1"/>
                </a:solidFill>
                <a:effectLst/>
                <a:latin typeface="Arial" charset="0"/>
                <a:ea typeface="+mn-ea"/>
                <a:cs typeface="+mn-cs"/>
                <a:sym typeface="Symbol"/>
              </a:rPr>
              <a:t></a:t>
            </a:r>
            <a:r>
              <a:rPr kumimoji="1" lang="en-AU" sz="1200" kern="1200" dirty="0" smtClean="0">
                <a:solidFill>
                  <a:schemeClr val="tx1"/>
                </a:solidFill>
                <a:effectLst/>
                <a:latin typeface="Arial" charset="0"/>
                <a:ea typeface="+mn-ea"/>
                <a:cs typeface="+mn-cs"/>
              </a:rPr>
              <a:t> Services may already have in place a comprehensive process of reflection, self-assessment and evaluation. If this is the case if that is the case, use these existing processes and incorporate the appropriate documents and guides into your approach.</a:t>
            </a:r>
          </a:p>
          <a:p>
            <a:r>
              <a:rPr kumimoji="1" lang="en-AU" sz="1200" kern="1200" dirty="0" smtClean="0">
                <a:solidFill>
                  <a:schemeClr val="tx1"/>
                </a:solidFill>
                <a:effectLst/>
                <a:latin typeface="Arial" charset="0"/>
                <a:ea typeface="+mn-ea"/>
                <a:cs typeface="+mn-cs"/>
                <a:sym typeface="Symbol"/>
              </a:rPr>
              <a:t></a:t>
            </a:r>
            <a:r>
              <a:rPr kumimoji="1" lang="en-AU" sz="1200" kern="1200" dirty="0" smtClean="0">
                <a:solidFill>
                  <a:schemeClr val="tx1"/>
                </a:solidFill>
                <a:effectLst/>
                <a:latin typeface="Arial" charset="0"/>
                <a:ea typeface="+mn-ea"/>
                <a:cs typeface="+mn-cs"/>
              </a:rPr>
              <a:t> While it is important to reflect on practice, policies and procedures against the 7 quality areas of the </a:t>
            </a:r>
            <a:r>
              <a:rPr kumimoji="1" lang="en-AU" sz="1200" i="1" kern="1200" dirty="0" smtClean="0">
                <a:solidFill>
                  <a:schemeClr val="tx1"/>
                </a:solidFill>
                <a:effectLst/>
                <a:latin typeface="Arial" charset="0"/>
                <a:ea typeface="+mn-ea"/>
                <a:cs typeface="+mn-cs"/>
              </a:rPr>
              <a:t>National Quality Standard </a:t>
            </a:r>
            <a:r>
              <a:rPr kumimoji="1" lang="en-AU" sz="1200" kern="1200" dirty="0" smtClean="0">
                <a:solidFill>
                  <a:schemeClr val="tx1"/>
                </a:solidFill>
                <a:effectLst/>
                <a:latin typeface="Arial" charset="0"/>
                <a:ea typeface="+mn-ea"/>
                <a:cs typeface="+mn-cs"/>
              </a:rPr>
              <a:t>and related regulatory requirements, there is no expectation that all 18 standards and 58 elements will be addressed in the Quality Improvement Plan. </a:t>
            </a:r>
          </a:p>
          <a:p>
            <a:r>
              <a:rPr kumimoji="1" lang="en-AU" sz="1200" kern="1200" dirty="0" smtClean="0">
                <a:solidFill>
                  <a:schemeClr val="tx1"/>
                </a:solidFill>
                <a:effectLst/>
                <a:latin typeface="Arial" charset="0"/>
                <a:ea typeface="+mn-ea"/>
                <a:cs typeface="+mn-cs"/>
                <a:sym typeface="Symbol"/>
              </a:rPr>
              <a:t></a:t>
            </a:r>
            <a:r>
              <a:rPr kumimoji="1" lang="en-AU" sz="1200" kern="1200" dirty="0" smtClean="0">
                <a:solidFill>
                  <a:schemeClr val="tx1"/>
                </a:solidFill>
                <a:effectLst/>
                <a:latin typeface="Arial" charset="0"/>
                <a:ea typeface="+mn-ea"/>
                <a:cs typeface="+mn-cs"/>
              </a:rPr>
              <a:t> It is intended that services will prioritise areas for improvement against the 7 quality areas of the </a:t>
            </a:r>
            <a:r>
              <a:rPr kumimoji="1" lang="en-AU" sz="1200" i="1" kern="1200" dirty="0" smtClean="0">
                <a:solidFill>
                  <a:schemeClr val="tx1"/>
                </a:solidFill>
                <a:effectLst/>
                <a:latin typeface="Arial" charset="0"/>
                <a:ea typeface="+mn-ea"/>
                <a:cs typeface="+mn-cs"/>
              </a:rPr>
              <a:t>National Quality Standard </a:t>
            </a:r>
            <a:r>
              <a:rPr kumimoji="1" lang="en-AU" sz="1200" kern="1200" dirty="0" smtClean="0">
                <a:solidFill>
                  <a:schemeClr val="tx1"/>
                </a:solidFill>
                <a:effectLst/>
                <a:latin typeface="Arial" charset="0"/>
                <a:ea typeface="+mn-ea"/>
                <a:cs typeface="+mn-cs"/>
              </a:rPr>
              <a:t>and the related regulatory requirements. </a:t>
            </a:r>
          </a:p>
          <a:p>
            <a:r>
              <a:rPr kumimoji="1" lang="en-AU" sz="1200" i="1" kern="1200" dirty="0" smtClean="0">
                <a:solidFill>
                  <a:schemeClr val="tx1"/>
                </a:solidFill>
                <a:effectLst/>
                <a:latin typeface="Arial" charset="0"/>
                <a:ea typeface="+mn-ea"/>
                <a:cs typeface="+mn-cs"/>
              </a:rPr>
              <a:t>Adapted Guide to the Quality Improvement Plan P5</a:t>
            </a:r>
            <a:endParaRPr lang="en-US" dirty="0" smtClean="0"/>
          </a:p>
        </p:txBody>
      </p:sp>
      <p:sp>
        <p:nvSpPr>
          <p:cNvPr id="5325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0A893F99-53C3-433C-AD6C-2F1B0B54D727}" type="slidenum">
              <a:rPr lang="en-AU" smtClean="0">
                <a:latin typeface="Times New Roman" pitchFamily="18" charset="0"/>
              </a:rPr>
              <a:pPr>
                <a:defRPr/>
              </a:pPr>
              <a:t>33</a:t>
            </a:fld>
            <a:endParaRPr lang="en-AU"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endParaRPr lang="en-AU" dirty="0"/>
          </a:p>
        </p:txBody>
      </p:sp>
      <p:sp>
        <p:nvSpPr>
          <p:cNvPr id="4" name="Slide Number Placeholder 3"/>
          <p:cNvSpPr>
            <a:spLocks noGrp="1"/>
          </p:cNvSpPr>
          <p:nvPr>
            <p:ph type="sldNum" sz="quarter" idx="5"/>
          </p:nvPr>
        </p:nvSpPr>
        <p:spPr/>
        <p:txBody>
          <a:bodyPr/>
          <a:lstStyle/>
          <a:p>
            <a:pPr>
              <a:defRPr/>
            </a:pPr>
            <a:fld id="{B71EE2ED-59E5-46D6-9B04-756AA9620AEA}" type="slidenum">
              <a:rPr lang="en-AU"/>
              <a:pPr>
                <a:defRPr/>
              </a:pPr>
              <a:t>34</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AU" smtClean="0"/>
              <a:t>Children’s Services Central is the Professional Support Coordinator in NSW. </a:t>
            </a:r>
          </a:p>
          <a:p>
            <a:endParaRPr lang="en-AU" smtClean="0"/>
          </a:p>
          <a:p>
            <a:r>
              <a:rPr lang="en-AU" smtClean="0"/>
              <a:t>We are part of the Inclusion and Professional Support Program (IPSP) funded by the Australian Government. </a:t>
            </a:r>
          </a:p>
          <a:p>
            <a:endParaRPr lang="en-AU" smtClean="0"/>
          </a:p>
          <a:p>
            <a:r>
              <a:rPr lang="en-AU" smtClean="0"/>
              <a:t>This is an integrated approach to supporting and enhancing the inclusion and professional development needs of children’s services. Inclusion Support Agencies (ISA), National Inclusion Support Subsidy Provider (NISSP), the Indigenous Professional Support Unit (IPSU NSW/ ACT) and the Professional Support Coordinator (PSC) work collaboratively to support and resource eligible services. </a:t>
            </a:r>
          </a:p>
          <a:p>
            <a:endParaRPr lang="en-AU" smtClean="0"/>
          </a:p>
        </p:txBody>
      </p:sp>
      <p:sp>
        <p:nvSpPr>
          <p:cNvPr id="41988"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90FA99CE-2152-4E97-8B3A-260B428AC8B2}" type="slidenum">
              <a:rPr lang="en-AU" smtClean="0">
                <a:latin typeface="Times New Roman" pitchFamily="18" charset="0"/>
              </a:rPr>
              <a:pPr>
                <a:defRPr/>
              </a:pPr>
              <a:t>2</a:t>
            </a:fld>
            <a:endParaRPr lang="en-AU"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ts val="1000"/>
              </a:spcAft>
              <a:buFont typeface="Wingdings" pitchFamily="2" charset="2"/>
              <a:buNone/>
            </a:pPr>
            <a:r>
              <a:rPr lang="en-US" b="1" baseline="0" dirty="0" smtClean="0"/>
              <a:t>Group Discussion:</a:t>
            </a:r>
          </a:p>
          <a:p>
            <a:pPr>
              <a:spcAft>
                <a:spcPts val="1000"/>
              </a:spcAft>
              <a:buFont typeface="Wingdings" pitchFamily="2" charset="2"/>
              <a:buNone/>
            </a:pPr>
            <a:r>
              <a:rPr lang="en-US" baseline="0" dirty="0" smtClean="0"/>
              <a:t>How often do you reflect on why are you doing things the way you are doing them? </a:t>
            </a:r>
          </a:p>
          <a:p>
            <a:pPr>
              <a:spcAft>
                <a:spcPts val="1000"/>
              </a:spcAft>
              <a:buFont typeface="Wingdings" pitchFamily="2" charset="2"/>
              <a:buNone/>
            </a:pPr>
            <a:endParaRPr lang="en-US" baseline="0" dirty="0" smtClean="0"/>
          </a:p>
          <a:p>
            <a:pPr>
              <a:spcAft>
                <a:spcPts val="1000"/>
              </a:spcAft>
              <a:buFont typeface="Wingdings" pitchFamily="2" charset="2"/>
              <a:buNone/>
            </a:pPr>
            <a:r>
              <a:rPr lang="en-US" baseline="0" dirty="0" smtClean="0"/>
              <a:t>Who is involved in the reflection process?</a:t>
            </a:r>
          </a:p>
          <a:p>
            <a:pPr>
              <a:spcAft>
                <a:spcPts val="1000"/>
              </a:spcAft>
              <a:buFont typeface="Wingdings" pitchFamily="2" charset="2"/>
              <a:buNone/>
            </a:pPr>
            <a:endParaRPr lang="en-US" baseline="0" dirty="0" smtClean="0"/>
          </a:p>
          <a:p>
            <a:pPr>
              <a:spcAft>
                <a:spcPts val="1000"/>
              </a:spcAft>
              <a:buFont typeface="Wingdings" pitchFamily="2" charset="2"/>
              <a:buNone/>
            </a:pPr>
            <a:r>
              <a:rPr lang="en-US" baseline="0" dirty="0" smtClean="0"/>
              <a:t>How do you identify what needs to be changed? </a:t>
            </a:r>
          </a:p>
          <a:p>
            <a:pPr>
              <a:spcAft>
                <a:spcPts val="1000"/>
              </a:spcAft>
              <a:buFont typeface="Wingdings" pitchFamily="2" charset="2"/>
              <a:buNone/>
            </a:pPr>
            <a:endParaRPr lang="en-US" baseline="0" dirty="0" smtClean="0"/>
          </a:p>
          <a:p>
            <a:pPr>
              <a:spcAft>
                <a:spcPts val="1000"/>
              </a:spcAft>
              <a:buFont typeface="Wingdings" pitchFamily="2" charset="2"/>
              <a:buNone/>
            </a:pPr>
            <a:r>
              <a:rPr lang="en-US" baseline="0" dirty="0" smtClean="0"/>
              <a:t>How do you know if change is necessary? </a:t>
            </a:r>
          </a:p>
          <a:p>
            <a:pPr>
              <a:spcAft>
                <a:spcPts val="1000"/>
              </a:spcAft>
              <a:buFont typeface="Wingdings" pitchFamily="2" charset="2"/>
              <a:buNone/>
            </a:pPr>
            <a:endParaRPr lang="en-US" baseline="0" dirty="0" smtClean="0"/>
          </a:p>
          <a:p>
            <a:pPr>
              <a:spcAft>
                <a:spcPts val="1000"/>
              </a:spcAft>
              <a:buFont typeface="Wingdings" pitchFamily="2" charset="2"/>
              <a:buNone/>
            </a:pPr>
            <a:r>
              <a:rPr lang="en-US" baseline="0" dirty="0" smtClean="0"/>
              <a:t>Who decides this?</a:t>
            </a:r>
          </a:p>
          <a:p>
            <a:pPr>
              <a:spcAft>
                <a:spcPts val="1000"/>
              </a:spcAft>
              <a:buFont typeface="Wingdings" pitchFamily="2" charset="2"/>
              <a:buNone/>
            </a:pPr>
            <a:endParaRPr lang="en-US" baseline="0" dirty="0" smtClean="0"/>
          </a:p>
          <a:p>
            <a:pPr>
              <a:spcAft>
                <a:spcPts val="1000"/>
              </a:spcAft>
              <a:buFont typeface="Wingdings" pitchFamily="2" charset="2"/>
              <a:buNone/>
            </a:pPr>
            <a:r>
              <a:rPr lang="en-US" baseline="0" dirty="0" smtClean="0"/>
              <a:t>How do you document change?</a:t>
            </a:r>
          </a:p>
          <a:p>
            <a:pPr>
              <a:spcAft>
                <a:spcPts val="1000"/>
              </a:spcAft>
              <a:buFont typeface="Wingdings" pitchFamily="2" charset="2"/>
              <a:buNone/>
            </a:pPr>
            <a:endParaRPr lang="en-US" baseline="0" dirty="0" smtClean="0"/>
          </a:p>
          <a:p>
            <a:pPr>
              <a:spcAft>
                <a:spcPts val="1000"/>
              </a:spcAft>
              <a:buFont typeface="Wingdings" pitchFamily="2" charset="2"/>
              <a:buNone/>
            </a:pPr>
            <a:r>
              <a:rPr lang="en-US" b="1" baseline="0" dirty="0" smtClean="0"/>
              <a:t>Start the process - </a:t>
            </a:r>
            <a:r>
              <a:rPr lang="en-AU" b="1" baseline="0" dirty="0" smtClean="0"/>
              <a:t>Question to participants</a:t>
            </a:r>
          </a:p>
          <a:p>
            <a:pPr>
              <a:spcAft>
                <a:spcPts val="1000"/>
              </a:spcAft>
              <a:buFont typeface="Wingdings" pitchFamily="2" charset="2"/>
              <a:buNone/>
            </a:pPr>
            <a:r>
              <a:rPr lang="en-AU" b="1" baseline="0" dirty="0" smtClean="0"/>
              <a:t>Ask: If there was one thing in the service that you would improve in what would it be? Write it down.</a:t>
            </a:r>
          </a:p>
          <a:p>
            <a:pPr>
              <a:spcAft>
                <a:spcPts val="1000"/>
              </a:spcAft>
              <a:buFont typeface="Wingdings" pitchFamily="2" charset="2"/>
              <a:buNone/>
            </a:pPr>
            <a:r>
              <a:rPr lang="en-AU" b="1" baseline="0" dirty="0" smtClean="0"/>
              <a:t>This is your golden opportunity to do just that. Use your QIP to the maximum advantage!</a:t>
            </a:r>
          </a:p>
          <a:p>
            <a:pPr>
              <a:spcAft>
                <a:spcPts val="1000"/>
              </a:spcAft>
              <a:buFont typeface="Wingdings" pitchFamily="2" charset="2"/>
              <a:buNone/>
            </a:pPr>
            <a:r>
              <a:rPr lang="en-AU" b="1" baseline="0" dirty="0" smtClean="0"/>
              <a:t>Your QIP has the potential to make change and improvements. Use the tool and the opportunity to do just that!</a:t>
            </a:r>
          </a:p>
          <a:p>
            <a:pPr>
              <a:spcAft>
                <a:spcPts val="1000"/>
              </a:spcAft>
              <a:buFont typeface="Wingdings" pitchFamily="2" charset="2"/>
              <a:buNone/>
            </a:pPr>
            <a:endParaRPr lang="en-US" baseline="0" dirty="0" smtClean="0"/>
          </a:p>
          <a:p>
            <a:pPr>
              <a:spcAft>
                <a:spcPts val="1000"/>
              </a:spcAft>
              <a:buFont typeface="Wingdings" pitchFamily="2" charset="2"/>
              <a:buNone/>
            </a:pPr>
            <a:endParaRPr lang="en-US" baseline="0" dirty="0" smtClean="0"/>
          </a:p>
        </p:txBody>
      </p:sp>
      <p:sp>
        <p:nvSpPr>
          <p:cNvPr id="5837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810999BD-6BB6-4955-9F17-6E03366A53E3}" type="slidenum">
              <a:rPr lang="en-AU" smtClean="0">
                <a:latin typeface="Times New Roman" pitchFamily="18" charset="0"/>
              </a:rPr>
              <a:pPr>
                <a:defRPr/>
              </a:pPr>
              <a:t>35</a:t>
            </a:fld>
            <a:endParaRPr lang="en-AU" smtClean="0">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b="1" baseline="0" dirty="0" smtClean="0"/>
              <a:t>Group Brainstorming session: - </a:t>
            </a:r>
            <a:r>
              <a:rPr lang="en-AU" b="1" baseline="0" dirty="0" err="1" smtClean="0"/>
              <a:t>mindmap</a:t>
            </a:r>
            <a:endParaRPr lang="en-AU"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1200" b="0" baseline="0" dirty="0" smtClean="0"/>
              <a:t>Brainstorm – in an ideal world – what would the self-assessment process look like?</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1200" b="0" baseline="0" dirty="0" smtClean="0"/>
              <a:t>***You effectively have 4 weeks to ensure some overview and planning around 7 quality areas takes place.</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AU" sz="1200" b="0" baseline="0" dirty="0" smtClean="0"/>
              <a:t>Have a look at the 7 areas. Which are the 4 you feel you must focus on? Use the 2 page summary of quality areas and elements – identify your priorities so that you can at least tackle one quality area per week / or delegate 4 quality areas to sub-teams in your service to work on concurrently during the next month.</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1200" b="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en-AU" sz="1200" kern="1200" dirty="0" smtClean="0">
                <a:solidFill>
                  <a:schemeClr val="tx1"/>
                </a:solidFill>
                <a:effectLst/>
                <a:latin typeface="Arial" charset="0"/>
                <a:ea typeface="+mn-ea"/>
                <a:cs typeface="+mn-cs"/>
              </a:rPr>
              <a:t>As a whole group , facilitate discussion around </a:t>
            </a:r>
            <a:r>
              <a:rPr kumimoji="1" lang="en-AU" sz="1200" u="sng" kern="1200" dirty="0" smtClean="0">
                <a:solidFill>
                  <a:schemeClr val="tx1"/>
                </a:solidFill>
                <a:effectLst/>
                <a:latin typeface="Arial" charset="0"/>
                <a:ea typeface="+mn-ea"/>
                <a:cs typeface="+mn-cs"/>
              </a:rPr>
              <a:t>innovative and creative ways </a:t>
            </a:r>
            <a:r>
              <a:rPr kumimoji="1" lang="en-AU" sz="1200" kern="1200" dirty="0" smtClean="0">
                <a:solidFill>
                  <a:schemeClr val="tx1"/>
                </a:solidFill>
                <a:effectLst/>
                <a:latin typeface="Arial" charset="0"/>
                <a:ea typeface="+mn-ea"/>
                <a:cs typeface="+mn-cs"/>
              </a:rPr>
              <a:t>to progress the Self Assessment process. Ask participants to consider how they can encourage involvement, keep everyone motivated and work in partnership with the whole service community.</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AU" sz="1200" b="0" kern="1200" baseline="0" dirty="0" smtClean="0">
              <a:solidFill>
                <a:schemeClr val="tx1"/>
              </a:solidFill>
              <a:effectLst/>
              <a:latin typeface="Arial" charset="0"/>
              <a:ea typeface="+mn-ea"/>
              <a:cs typeface="+mn-cs"/>
            </a:endParaRPr>
          </a:p>
          <a:p>
            <a:pPr lvl="0"/>
            <a:endParaRPr lang="en-AU" baseline="0" dirty="0" smtClean="0"/>
          </a:p>
          <a:p>
            <a:endParaRPr lang="en-AU" dirty="0"/>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36</a:t>
            </a:fld>
            <a:endParaRPr lang="en-AU" dirty="0"/>
          </a:p>
        </p:txBody>
      </p:sp>
    </p:spTree>
    <p:extLst>
      <p:ext uri="{BB962C8B-B14F-4D97-AF65-F5344CB8AC3E}">
        <p14:creationId xmlns:p14="http://schemas.microsoft.com/office/powerpoint/2010/main" val="2360377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AU" sz="1200" kern="1200" dirty="0" smtClean="0">
                <a:solidFill>
                  <a:schemeClr val="tx1"/>
                </a:solidFill>
                <a:effectLst/>
                <a:latin typeface="Arial" charset="0"/>
                <a:ea typeface="+mn-ea"/>
                <a:cs typeface="+mn-cs"/>
              </a:rPr>
              <a:t>Education and care services need to be aware that they must have a QIP developed by 30</a:t>
            </a:r>
            <a:r>
              <a:rPr kumimoji="1" lang="en-AU" sz="1200" kern="1200" baseline="30000" dirty="0" smtClean="0">
                <a:solidFill>
                  <a:schemeClr val="tx1"/>
                </a:solidFill>
                <a:effectLst/>
                <a:latin typeface="Arial" charset="0"/>
                <a:ea typeface="+mn-ea"/>
                <a:cs typeface="+mn-cs"/>
              </a:rPr>
              <a:t>th</a:t>
            </a:r>
            <a:r>
              <a:rPr kumimoji="1" lang="en-AU" sz="1200" kern="1200" dirty="0" smtClean="0">
                <a:solidFill>
                  <a:schemeClr val="tx1"/>
                </a:solidFill>
                <a:effectLst/>
                <a:latin typeface="Arial" charset="0"/>
                <a:ea typeface="+mn-ea"/>
                <a:cs typeface="+mn-cs"/>
              </a:rPr>
              <a:t> April, 2012. The QIP needs to be reviewed annually and provided to DEC on request. When a service receives notification of the commencement of the assessment and rating process from DEC, they will have approximately six weeks to undertake any necessary revisions to their existing QIP before they submit the QIP to DEC. The QIP should be available to families and visitors at all times.</a:t>
            </a:r>
          </a:p>
          <a:p>
            <a:endParaRPr lang="en-AU" b="1" dirty="0" smtClean="0"/>
          </a:p>
          <a:p>
            <a:r>
              <a:rPr lang="en-AU" b="1" dirty="0" smtClean="0"/>
              <a:t>Discussion:</a:t>
            </a:r>
          </a:p>
          <a:p>
            <a:r>
              <a:rPr lang="en-AU" b="0" dirty="0" smtClean="0"/>
              <a:t>What</a:t>
            </a:r>
            <a:r>
              <a:rPr lang="en-AU" b="0" baseline="0" dirty="0" smtClean="0"/>
              <a:t> does this mean for your service?</a:t>
            </a:r>
          </a:p>
          <a:p>
            <a:r>
              <a:rPr lang="en-AU" b="0" baseline="0" dirty="0" smtClean="0"/>
              <a:t>How can you make sure you comply?</a:t>
            </a:r>
          </a:p>
          <a:p>
            <a:r>
              <a:rPr lang="en-AU" b="0" baseline="0" dirty="0" smtClean="0"/>
              <a:t>How can you make sure that your Self Assessment and QIP effectively drive quality and continuing improvement in your service?</a:t>
            </a:r>
          </a:p>
          <a:p>
            <a:endParaRPr lang="en-AU" b="0" dirty="0" smtClean="0"/>
          </a:p>
          <a:p>
            <a:endParaRPr lang="en-AU" dirty="0"/>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37</a:t>
            </a:fld>
            <a:endParaRPr lang="en-AU" dirty="0"/>
          </a:p>
        </p:txBody>
      </p:sp>
    </p:spTree>
    <p:extLst>
      <p:ext uri="{BB962C8B-B14F-4D97-AF65-F5344CB8AC3E}">
        <p14:creationId xmlns:p14="http://schemas.microsoft.com/office/powerpoint/2010/main" val="4119023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Get the question</a:t>
            </a:r>
            <a:r>
              <a:rPr lang="en-AU" baseline="0" dirty="0" smtClean="0"/>
              <a:t> sheets and spend 10 minutes allowing participants to work through their ideas for solutions.</a:t>
            </a:r>
          </a:p>
          <a:p>
            <a:endParaRPr lang="en-AU" baseline="0" dirty="0" smtClean="0"/>
          </a:p>
          <a:p>
            <a:r>
              <a:rPr lang="en-AU" baseline="0" dirty="0" smtClean="0"/>
              <a:t>NOTE: This technique is also a possible way for your teams to develop the steps they might take to achieve a goal in your QIP.</a:t>
            </a:r>
          </a:p>
          <a:p>
            <a:endParaRPr lang="en-AU" baseline="0" dirty="0" smtClean="0"/>
          </a:p>
          <a:p>
            <a:r>
              <a:rPr lang="en-AU" baseline="0" dirty="0" smtClean="0"/>
              <a:t>Could this be a strategy you could use in a scrapbook for each quality area? Refer to Gerringong example placed on the wiki.</a:t>
            </a:r>
          </a:p>
          <a:p>
            <a:endParaRPr lang="en-AU" baseline="0" dirty="0" smtClean="0"/>
          </a:p>
          <a:p>
            <a:r>
              <a:rPr lang="en-AU" dirty="0" smtClean="0"/>
              <a:t>If your group is struggling to come up with questions, you might like to consider:</a:t>
            </a:r>
          </a:p>
          <a:p>
            <a:r>
              <a:rPr lang="en-AU" dirty="0" smtClean="0"/>
              <a:t>		How do we determine what is a quality practice in our service?</a:t>
            </a:r>
          </a:p>
          <a:p>
            <a:r>
              <a:rPr lang="en-AU" dirty="0" smtClean="0"/>
              <a:t>		What is meant by ‘evidence’?</a:t>
            </a:r>
          </a:p>
          <a:p>
            <a:r>
              <a:rPr lang="en-AU" dirty="0" smtClean="0"/>
              <a:t>		How do we motivate and maintain motivation for continuing improvement?</a:t>
            </a:r>
          </a:p>
          <a:p>
            <a:endParaRPr lang="en-AU" dirty="0"/>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38</a:t>
            </a:fld>
            <a:endParaRPr lang="en-AU" dirty="0"/>
          </a:p>
        </p:txBody>
      </p:sp>
    </p:spTree>
    <p:extLst>
      <p:ext uri="{BB962C8B-B14F-4D97-AF65-F5344CB8AC3E}">
        <p14:creationId xmlns:p14="http://schemas.microsoft.com/office/powerpoint/2010/main" val="26426109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 Form groups of 3 and begin a general discussion on the Standards. Constantly refer to these as your progress your discussion. In the course of the discussion complete the Handout-“What are we famous for?</a:t>
            </a:r>
          </a:p>
          <a:p>
            <a:endParaRPr lang="en-AU" dirty="0" smtClean="0"/>
          </a:p>
          <a:p>
            <a:r>
              <a:rPr lang="en-AU" dirty="0" smtClean="0"/>
              <a:t>Move on to look at the actual QIP template. See pages</a:t>
            </a:r>
            <a:r>
              <a:rPr lang="en-AU" baseline="0" dirty="0" smtClean="0"/>
              <a:t> 1-8 and as a group work through an example of how to break a goal into steps, define a measure of success etc.</a:t>
            </a:r>
            <a:endParaRPr lang="en-AU" dirty="0"/>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39</a:t>
            </a:fld>
            <a:endParaRPr lang="en-AU" dirty="0"/>
          </a:p>
        </p:txBody>
      </p:sp>
    </p:spTree>
    <p:extLst>
      <p:ext uri="{BB962C8B-B14F-4D97-AF65-F5344CB8AC3E}">
        <p14:creationId xmlns:p14="http://schemas.microsoft.com/office/powerpoint/2010/main" val="3597657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Homework</a:t>
            </a:r>
          </a:p>
          <a:p>
            <a:r>
              <a:rPr lang="en-AU" dirty="0" smtClean="0"/>
              <a:t>1.Have staff reflect on the National Quality Standard and ask “What are we famous for? And where do we need to work?”;</a:t>
            </a:r>
          </a:p>
          <a:p>
            <a:r>
              <a:rPr lang="en-AU" dirty="0" smtClean="0"/>
              <a:t>2.Refine your approaches to Self Assessment;</a:t>
            </a:r>
          </a:p>
          <a:p>
            <a:r>
              <a:rPr lang="en-AU" dirty="0" smtClean="0"/>
              <a:t>3.Continue with your Quality Improvement Plan;</a:t>
            </a:r>
          </a:p>
          <a:p>
            <a:endParaRPr lang="en-AU" dirty="0"/>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40</a:t>
            </a:fld>
            <a:endParaRPr lang="en-AU" dirty="0"/>
          </a:p>
        </p:txBody>
      </p:sp>
    </p:spTree>
    <p:extLst>
      <p:ext uri="{BB962C8B-B14F-4D97-AF65-F5344CB8AC3E}">
        <p14:creationId xmlns:p14="http://schemas.microsoft.com/office/powerpoint/2010/main" val="29061300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smtClean="0"/>
              <a:t> </a:t>
            </a:r>
            <a:r>
              <a:rPr lang="en-AU" b="1" dirty="0" smtClean="0"/>
              <a:t>Conclusion:</a:t>
            </a:r>
          </a:p>
          <a:p>
            <a:endParaRPr lang="en-AU" b="1" dirty="0" smtClean="0"/>
          </a:p>
          <a:p>
            <a:r>
              <a:rPr lang="en-AU" dirty="0" smtClean="0"/>
              <a:t>Explore the </a:t>
            </a:r>
            <a:r>
              <a:rPr lang="en-AU" dirty="0" err="1" smtClean="0"/>
              <a:t>wikispace</a:t>
            </a:r>
            <a:r>
              <a:rPr lang="en-AU" dirty="0" smtClean="0"/>
              <a:t> and accept the invitation if you have not already. Aim to add a comment to the </a:t>
            </a:r>
            <a:r>
              <a:rPr lang="en-AU" dirty="0" err="1" smtClean="0"/>
              <a:t>wikispace</a:t>
            </a:r>
            <a:r>
              <a:rPr lang="en-AU" dirty="0" smtClean="0"/>
              <a:t> about how you are travelling in your self assessment.</a:t>
            </a:r>
          </a:p>
          <a:p>
            <a:endParaRPr lang="en-AU" dirty="0" smtClean="0"/>
          </a:p>
          <a:p>
            <a:r>
              <a:rPr lang="en-AU" dirty="0" smtClean="0"/>
              <a:t>In</a:t>
            </a:r>
            <a:r>
              <a:rPr lang="en-AU" baseline="0" dirty="0" smtClean="0"/>
              <a:t> the next month while I am away – support each other – talk on the wiki / e-mail each other (would it help if I shared all the e-mail addresses?) </a:t>
            </a:r>
          </a:p>
          <a:p>
            <a:endParaRPr lang="en-AU" dirty="0" smtClean="0"/>
          </a:p>
          <a:p>
            <a:endParaRPr lang="en-US" dirty="0" smtClean="0"/>
          </a:p>
        </p:txBody>
      </p:sp>
      <p:sp>
        <p:nvSpPr>
          <p:cNvPr id="73732"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defRPr/>
            </a:pPr>
            <a:fld id="{A40991D5-C692-41C0-92CA-F04B0B630F70}" type="slidenum">
              <a:rPr lang="en-AU" smtClean="0">
                <a:latin typeface="Times New Roman" pitchFamily="18" charset="0"/>
              </a:rPr>
              <a:pPr>
                <a:defRPr/>
              </a:pPr>
              <a:t>41</a:t>
            </a:fld>
            <a:endParaRPr lang="en-AU"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itchFamily="2" charset="2"/>
              <a:buNone/>
            </a:pPr>
            <a:r>
              <a:rPr lang="en-US" b="1" dirty="0" smtClean="0"/>
              <a:t>Session</a:t>
            </a:r>
            <a:r>
              <a:rPr lang="en-US" b="1" baseline="0" dirty="0" smtClean="0"/>
              <a:t> Objectives:</a:t>
            </a:r>
          </a:p>
          <a:p>
            <a:pPr marL="0" indent="0">
              <a:buFont typeface="Wingdings" pitchFamily="2" charset="2"/>
              <a:buNone/>
              <a:defRPr/>
            </a:pPr>
            <a:r>
              <a:rPr lang="en-AU" sz="1200" b="1" dirty="0" smtClean="0"/>
              <a:t>Participants will:</a:t>
            </a:r>
          </a:p>
          <a:p>
            <a:pPr>
              <a:defRPr/>
            </a:pPr>
            <a:r>
              <a:rPr lang="en-AU" sz="1200" dirty="0" smtClean="0"/>
              <a:t>Determine expectations and  communicate needs for the sessions;</a:t>
            </a:r>
          </a:p>
          <a:p>
            <a:pPr>
              <a:defRPr/>
            </a:pPr>
            <a:r>
              <a:rPr lang="en-AU" sz="1200" dirty="0" smtClean="0"/>
              <a:t>Learn information about time frames and the importance of planning;</a:t>
            </a:r>
          </a:p>
          <a:p>
            <a:pPr>
              <a:defRPr/>
            </a:pPr>
            <a:r>
              <a:rPr lang="en-AU" sz="1200" dirty="0" smtClean="0"/>
              <a:t>Learn the characteristics of critical self reflection and its value;</a:t>
            </a:r>
          </a:p>
          <a:p>
            <a:pPr>
              <a:defRPr/>
            </a:pPr>
            <a:r>
              <a:rPr lang="en-AU" sz="1200" dirty="0" smtClean="0"/>
              <a:t>Understand the Self Assessment  process;</a:t>
            </a:r>
          </a:p>
          <a:p>
            <a:pPr>
              <a:defRPr/>
            </a:pPr>
            <a:r>
              <a:rPr lang="en-AU" sz="1200" dirty="0" smtClean="0"/>
              <a:t>Develop an approach to Self Assessment or review approaches already developed; and </a:t>
            </a:r>
          </a:p>
          <a:p>
            <a:pPr>
              <a:defRPr/>
            </a:pPr>
            <a:r>
              <a:rPr lang="en-AU" sz="1200" dirty="0" smtClean="0"/>
              <a:t>Embrace collaborative approaches for undertaking Self Assessment.</a:t>
            </a:r>
          </a:p>
          <a:p>
            <a:pPr>
              <a:buFont typeface="Wingdings" pitchFamily="2" charset="2"/>
              <a:buNone/>
            </a:pPr>
            <a:endParaRPr lang="en-US" b="1"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1E8F93E6-DA9E-4636-8BF6-9CF0C8890306}" type="slidenum">
              <a:rPr lang="en-AU" smtClean="0"/>
              <a:pPr>
                <a:defRPr/>
              </a:pPr>
              <a:t>4</a:t>
            </a:fld>
            <a:endParaRPr lang="en-AU" dirty="0"/>
          </a:p>
        </p:txBody>
      </p:sp>
    </p:spTree>
    <p:extLst>
      <p:ext uri="{BB962C8B-B14F-4D97-AF65-F5344CB8AC3E}">
        <p14:creationId xmlns:p14="http://schemas.microsoft.com/office/powerpoint/2010/main" val="1989371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Attention</a:t>
            </a:r>
          </a:p>
          <a:p>
            <a:r>
              <a:rPr lang="en-AU" smtClean="0"/>
              <a:t>The quality of your attention profoundly affects the quality of other people’s thinking. </a:t>
            </a:r>
          </a:p>
          <a:p>
            <a:endParaRPr lang="en-AU" smtClean="0"/>
          </a:p>
          <a:p>
            <a:r>
              <a:rPr lang="en-AU" smtClean="0"/>
              <a:t>Equality </a:t>
            </a:r>
          </a:p>
          <a:p>
            <a:r>
              <a:rPr lang="en-AU" smtClean="0"/>
              <a:t>People are equal thinkers. Boundaries and agreements are respected</a:t>
            </a:r>
          </a:p>
          <a:p>
            <a:endParaRPr lang="en-AU" smtClean="0"/>
          </a:p>
          <a:p>
            <a:endParaRPr lang="en-AU"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EE4A09E-8BBB-43AC-9812-B2A72EA1B4CC}" type="slidenum">
              <a:rPr lang="en-US" smtClean="0"/>
              <a:pPr eaLnBrk="1" hangingPunct="1"/>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Ease</a:t>
            </a:r>
          </a:p>
          <a:p>
            <a:r>
              <a:rPr lang="en-AU" smtClean="0"/>
              <a:t>Offers freedom from internal rush or urgency. Ease creates; urgency destroys</a:t>
            </a:r>
          </a:p>
          <a:p>
            <a:endParaRPr lang="en-AU" smtClean="0"/>
          </a:p>
          <a:p>
            <a:r>
              <a:rPr lang="en-AU" smtClean="0"/>
              <a:t>Appreciation</a:t>
            </a:r>
          </a:p>
          <a:p>
            <a:r>
              <a:rPr lang="en-AU" smtClean="0"/>
              <a:t>Thinking requires balance of appreciation and critical comment. Practice a 5:1 ration of appreciation to criticism.</a:t>
            </a:r>
          </a:p>
          <a:p>
            <a:endParaRPr lang="en-AU" smtClean="0"/>
          </a:p>
          <a:p>
            <a:endParaRPr lang="en-AU" smtClean="0"/>
          </a:p>
        </p:txBody>
      </p:sp>
      <p:sp>
        <p:nvSpPr>
          <p:cNvPr id="819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4484D299-DEE8-41FB-B499-CDAE5C454C09}" type="slidenum">
              <a:rPr lang="en-US" smtClean="0"/>
              <a:pPr eaLnBrk="1" hangingPunct="1"/>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Encouragement</a:t>
            </a:r>
          </a:p>
          <a:p>
            <a:r>
              <a:rPr lang="en-AU" smtClean="0"/>
              <a:t>Competition does not ensure excellence. The search for ideas does not need to be competitive.</a:t>
            </a:r>
          </a:p>
          <a:p>
            <a:endParaRPr lang="en-AU" smtClean="0"/>
          </a:p>
          <a:p>
            <a:r>
              <a:rPr lang="en-AU" smtClean="0"/>
              <a:t>Feelings</a:t>
            </a:r>
          </a:p>
          <a:p>
            <a:r>
              <a:rPr lang="en-AU" smtClean="0"/>
              <a:t>Fear constricts thinking. Feelings should be welcomed as good thinking lies just beyond .</a:t>
            </a:r>
          </a:p>
          <a:p>
            <a:endParaRPr lang="en-AU" smtClean="0"/>
          </a:p>
          <a:p>
            <a:endParaRPr lang="en-AU" smtClean="0"/>
          </a:p>
        </p:txBody>
      </p:sp>
      <p:sp>
        <p:nvSpPr>
          <p:cNvPr id="829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6A8386D6-EC9F-4832-B760-E15977C96A2E}" type="slidenum">
              <a:rPr lang="en-US" smtClean="0"/>
              <a:pPr eaLnBrk="1" hangingPunct="1"/>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Information</a:t>
            </a:r>
          </a:p>
          <a:p>
            <a:r>
              <a:rPr lang="en-AU" smtClean="0"/>
              <a:t>Withholding or denying information results in intellectual vandalism. Supply the facts; dismantle denial</a:t>
            </a:r>
          </a:p>
          <a:p>
            <a:endParaRPr lang="en-AU" smtClean="0"/>
          </a:p>
          <a:p>
            <a:r>
              <a:rPr lang="en-AU" smtClean="0"/>
              <a:t>Diversity</a:t>
            </a:r>
          </a:p>
          <a:p>
            <a:r>
              <a:rPr lang="en-AU" smtClean="0"/>
              <a:t>Greater diversity within a group leads to diverse points of view. There is a greater chance of accurate cutting edge thinking.</a:t>
            </a:r>
          </a:p>
          <a:p>
            <a:endParaRPr lang="en-AU" smtClean="0"/>
          </a:p>
          <a:p>
            <a:endParaRPr lang="en-AU" smtClean="0"/>
          </a:p>
        </p:txBody>
      </p:sp>
      <p:sp>
        <p:nvSpPr>
          <p:cNvPr id="839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2BFCC97-DF84-45B9-8C48-12F2F7AE88B3}" type="slidenum">
              <a:rPr lang="en-US" smtClean="0"/>
              <a:pPr eaLnBrk="1" hangingPunct="1"/>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smtClean="0"/>
              <a:t>Incisive Questions</a:t>
            </a:r>
          </a:p>
          <a:p>
            <a:r>
              <a:rPr lang="en-AU" smtClean="0"/>
              <a:t>Remove assumptions that limit our ability to think for ourselves</a:t>
            </a:r>
          </a:p>
          <a:p>
            <a:endParaRPr lang="en-AU" smtClean="0"/>
          </a:p>
          <a:p>
            <a:r>
              <a:rPr lang="en-AU" smtClean="0"/>
              <a:t>Place</a:t>
            </a:r>
          </a:p>
          <a:p>
            <a:r>
              <a:rPr lang="en-AU" smtClean="0"/>
              <a:t>Create a physical environment that communicates value.</a:t>
            </a:r>
          </a:p>
          <a:p>
            <a:endParaRPr lang="en-AU" smtClean="0"/>
          </a:p>
          <a:p>
            <a:endParaRPr lang="en-AU" smtClean="0"/>
          </a:p>
        </p:txBody>
      </p:sp>
      <p:sp>
        <p:nvSpPr>
          <p:cNvPr id="849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839D5ACC-417B-46B9-A453-2B8F38B6C01E}" type="slidenum">
              <a:rPr lang="en-US" smtClean="0"/>
              <a:pPr eaLnBrk="1" hangingPunct="1"/>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extLst>
      <p:ext uri="{BB962C8B-B14F-4D97-AF65-F5344CB8AC3E}">
        <p14:creationId xmlns:p14="http://schemas.microsoft.com/office/powerpoint/2010/main" val="150775364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415529626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38750" y="2276475"/>
            <a:ext cx="1565275" cy="34210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539750" y="2276475"/>
            <a:ext cx="4546600" cy="34210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61507935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extLst>
      <p:ext uri="{BB962C8B-B14F-4D97-AF65-F5344CB8AC3E}">
        <p14:creationId xmlns:p14="http://schemas.microsoft.com/office/powerpoint/2010/main" val="5845272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421204512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6541773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584325" y="1747838"/>
            <a:ext cx="3360738"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097463" y="1747838"/>
            <a:ext cx="3362325"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13693482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144772640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356915559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0059130"/>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146302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198430687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95650141"/>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190731024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581025"/>
            <a:ext cx="1889125" cy="569277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900113" y="581025"/>
            <a:ext cx="5518150" cy="5692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94585302"/>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extLst>
      <p:ext uri="{BB962C8B-B14F-4D97-AF65-F5344CB8AC3E}">
        <p14:creationId xmlns:p14="http://schemas.microsoft.com/office/powerpoint/2010/main" val="248345416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24107598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19287758"/>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547813" y="1665288"/>
            <a:ext cx="3492500" cy="4713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192713" y="1665288"/>
            <a:ext cx="3494087" cy="4713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420514015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139947746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199427229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27349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26856757"/>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40130383"/>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7381787"/>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80820755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274638"/>
            <a:ext cx="2000250" cy="6103937"/>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4213" y="274638"/>
            <a:ext cx="5849937" cy="61039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590895619"/>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extLst>
      <p:ext uri="{BB962C8B-B14F-4D97-AF65-F5344CB8AC3E}">
        <p14:creationId xmlns:p14="http://schemas.microsoft.com/office/powerpoint/2010/main" val="1971472470"/>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2969792757"/>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2084039"/>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727200" y="1736725"/>
            <a:ext cx="3403600" cy="4389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283200" y="1736725"/>
            <a:ext cx="3403600" cy="4389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95576149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719018787"/>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135962817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900113" y="3644900"/>
            <a:ext cx="2874962" cy="2052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3927475" y="3644900"/>
            <a:ext cx="2876550" cy="2052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744551287"/>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4298696"/>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2352000"/>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88084591"/>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86261912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20675"/>
            <a:ext cx="2000250" cy="580548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4213" y="320675"/>
            <a:ext cx="5849937" cy="58054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242278119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extLst>
      <p:ext uri="{BB962C8B-B14F-4D97-AF65-F5344CB8AC3E}">
        <p14:creationId xmlns:p14="http://schemas.microsoft.com/office/powerpoint/2010/main" val="355913378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Tree>
    <p:extLst>
      <p:ext uri="{BB962C8B-B14F-4D97-AF65-F5344CB8AC3E}">
        <p14:creationId xmlns:p14="http://schemas.microsoft.com/office/powerpoint/2010/main" val="344155606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4184455"/>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9802140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4531006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5.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image" Target="../media/image7.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6.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6" Type="http://schemas.openxmlformats.org/officeDocument/2006/relationships/image" Target="../media/image7.jpe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6.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02"/>
          <p:cNvSpPr>
            <a:spLocks noChangeArrowheads="1"/>
          </p:cNvSpPr>
          <p:nvPr/>
        </p:nvSpPr>
        <p:spPr bwMode="auto">
          <a:xfrm>
            <a:off x="0" y="1989138"/>
            <a:ext cx="9144000" cy="3313112"/>
          </a:xfrm>
          <a:prstGeom prst="rect">
            <a:avLst/>
          </a:prstGeom>
          <a:gradFill rotWithShape="1">
            <a:gsLst>
              <a:gs pos="0">
                <a:srgbClr val="471F90"/>
              </a:gs>
              <a:gs pos="100000">
                <a:srgbClr val="613FA0"/>
              </a:gs>
            </a:gsLst>
            <a:path path="rect">
              <a:fillToRect r="100000" b="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7" name="Rectangle 112"/>
          <p:cNvSpPr>
            <a:spLocks noChangeArrowheads="1"/>
          </p:cNvSpPr>
          <p:nvPr/>
        </p:nvSpPr>
        <p:spPr bwMode="auto">
          <a:xfrm>
            <a:off x="0" y="5229225"/>
            <a:ext cx="8101013" cy="107950"/>
          </a:xfrm>
          <a:prstGeom prst="rect">
            <a:avLst/>
          </a:prstGeom>
          <a:solidFill>
            <a:srgbClr val="800080">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028" name="Picture 97" descr="csc_pp_logoshapes"/>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62875" y="3897313"/>
            <a:ext cx="1381125" cy="296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9" name="Group 89"/>
          <p:cNvGrpSpPr>
            <a:grpSpLocks/>
          </p:cNvGrpSpPr>
          <p:nvPr/>
        </p:nvGrpSpPr>
        <p:grpSpPr bwMode="auto">
          <a:xfrm>
            <a:off x="0" y="1557338"/>
            <a:ext cx="9144000" cy="431800"/>
            <a:chOff x="0" y="1026"/>
            <a:chExt cx="5760" cy="308"/>
          </a:xfrm>
        </p:grpSpPr>
        <p:pic>
          <p:nvPicPr>
            <p:cNvPr id="1043" name="Picture 90"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a:off x="0"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 name="Picture 91"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flipH="1">
              <a:off x="1157"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92"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a:off x="2313"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6" name="Picture 93"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flipH="1">
              <a:off x="3446"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7" name="Picture 94"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a:off x="4604"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30" name="Line 77"/>
          <p:cNvSpPr>
            <a:spLocks noChangeShapeType="1"/>
          </p:cNvSpPr>
          <p:nvPr/>
        </p:nvSpPr>
        <p:spPr bwMode="auto">
          <a:xfrm>
            <a:off x="0" y="1520825"/>
            <a:ext cx="9144000" cy="0"/>
          </a:xfrm>
          <a:prstGeom prst="line">
            <a:avLst/>
          </a:prstGeom>
          <a:noFill/>
          <a:ln w="88900">
            <a:solidFill>
              <a:srgbClr val="471F90"/>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1031" name="Rectangle 67"/>
          <p:cNvSpPr>
            <a:spLocks noGrp="1" noChangeArrowheads="1"/>
          </p:cNvSpPr>
          <p:nvPr>
            <p:ph type="title"/>
          </p:nvPr>
        </p:nvSpPr>
        <p:spPr bwMode="auto">
          <a:xfrm>
            <a:off x="539750" y="2276475"/>
            <a:ext cx="575945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AU" smtClean="0"/>
              <a:t>Click to edit Master title style</a:t>
            </a:r>
          </a:p>
        </p:txBody>
      </p:sp>
      <p:sp>
        <p:nvSpPr>
          <p:cNvPr id="1032" name="Rectangle 71"/>
          <p:cNvSpPr>
            <a:spLocks noGrp="1" noChangeArrowheads="1"/>
          </p:cNvSpPr>
          <p:nvPr>
            <p:ph type="body" idx="1"/>
          </p:nvPr>
        </p:nvSpPr>
        <p:spPr bwMode="auto">
          <a:xfrm>
            <a:off x="900113" y="3644900"/>
            <a:ext cx="5903912"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grpSp>
        <p:nvGrpSpPr>
          <p:cNvPr id="1033" name="Group 113"/>
          <p:cNvGrpSpPr>
            <a:grpSpLocks/>
          </p:cNvGrpSpPr>
          <p:nvPr/>
        </p:nvGrpSpPr>
        <p:grpSpPr bwMode="auto">
          <a:xfrm>
            <a:off x="0" y="0"/>
            <a:ext cx="9144000" cy="1524000"/>
            <a:chOff x="0" y="0"/>
            <a:chExt cx="5760" cy="960"/>
          </a:xfrm>
        </p:grpSpPr>
        <p:pic>
          <p:nvPicPr>
            <p:cNvPr id="1038" name="Picture 104" descr="CSCheade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5760"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9" name="Rectangle 105"/>
            <p:cNvSpPr>
              <a:spLocks noChangeArrowheads="1"/>
            </p:cNvSpPr>
            <p:nvPr userDrawn="1"/>
          </p:nvSpPr>
          <p:spPr bwMode="auto">
            <a:xfrm>
              <a:off x="2313" y="0"/>
              <a:ext cx="136" cy="958"/>
            </a:xfrm>
            <a:prstGeom prst="rect">
              <a:avLst/>
            </a:prstGeom>
            <a:solidFill>
              <a:srgbClr val="80008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40" name="Rectangle 106"/>
            <p:cNvSpPr>
              <a:spLocks noChangeArrowheads="1"/>
            </p:cNvSpPr>
            <p:nvPr userDrawn="1"/>
          </p:nvSpPr>
          <p:spPr bwMode="auto">
            <a:xfrm>
              <a:off x="3288" y="0"/>
              <a:ext cx="114" cy="958"/>
            </a:xfrm>
            <a:prstGeom prst="rect">
              <a:avLst/>
            </a:prstGeom>
            <a:solidFill>
              <a:srgbClr val="00CC00">
                <a:alpha val="3294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41" name="Rectangle 107"/>
            <p:cNvSpPr>
              <a:spLocks noChangeArrowheads="1"/>
            </p:cNvSpPr>
            <p:nvPr userDrawn="1"/>
          </p:nvSpPr>
          <p:spPr bwMode="auto">
            <a:xfrm>
              <a:off x="4490" y="0"/>
              <a:ext cx="136" cy="958"/>
            </a:xfrm>
            <a:prstGeom prst="rect">
              <a:avLst/>
            </a:prstGeom>
            <a:solidFill>
              <a:srgbClr val="FF6600">
                <a:alpha val="4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42" name="Rectangle 108"/>
            <p:cNvSpPr>
              <a:spLocks noChangeArrowheads="1"/>
            </p:cNvSpPr>
            <p:nvPr userDrawn="1"/>
          </p:nvSpPr>
          <p:spPr bwMode="auto">
            <a:xfrm>
              <a:off x="1134" y="0"/>
              <a:ext cx="136" cy="958"/>
            </a:xfrm>
            <a:prstGeom prst="rect">
              <a:avLst/>
            </a:prstGeom>
            <a:solidFill>
              <a:srgbClr val="FFCC00">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sp>
        <p:nvSpPr>
          <p:cNvPr id="1034" name="Rectangle 110"/>
          <p:cNvSpPr>
            <a:spLocks noChangeArrowheads="1"/>
          </p:cNvSpPr>
          <p:nvPr/>
        </p:nvSpPr>
        <p:spPr bwMode="auto">
          <a:xfrm>
            <a:off x="0" y="1978025"/>
            <a:ext cx="9144000" cy="107950"/>
          </a:xfrm>
          <a:prstGeom prst="rect">
            <a:avLst/>
          </a:prstGeom>
          <a:solidFill>
            <a:srgbClr val="800080">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35" name="Rectangle 83"/>
          <p:cNvSpPr>
            <a:spLocks noChangeArrowheads="1"/>
          </p:cNvSpPr>
          <p:nvPr/>
        </p:nvSpPr>
        <p:spPr bwMode="auto">
          <a:xfrm>
            <a:off x="0" y="1606550"/>
            <a:ext cx="88566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AU" sz="1200">
                <a:solidFill>
                  <a:srgbClr val="471F90"/>
                </a:solidFill>
              </a:rPr>
              <a:t>   Supporting the provision of quality, inclusive children’s services   </a:t>
            </a:r>
          </a:p>
        </p:txBody>
      </p:sp>
      <p:sp>
        <p:nvSpPr>
          <p:cNvPr id="1036" name="Rectangle 111"/>
          <p:cNvSpPr>
            <a:spLocks noChangeArrowheads="1"/>
          </p:cNvSpPr>
          <p:nvPr/>
        </p:nvSpPr>
        <p:spPr bwMode="auto">
          <a:xfrm>
            <a:off x="0" y="1557338"/>
            <a:ext cx="9144000" cy="431800"/>
          </a:xfrm>
          <a:prstGeom prst="rect">
            <a:avLst/>
          </a:prstGeom>
          <a:solidFill>
            <a:srgbClr val="800080">
              <a:alpha val="1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037" name="Picture 1"/>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4249738" y="5376863"/>
            <a:ext cx="1458912"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ransition/>
  <p:hf sldNum="0" hdr="0" dt="0"/>
  <p:txStyles>
    <p:titleStyle>
      <a:lvl1pPr algn="ctr" rtl="0" eaLnBrk="0" fontAlgn="base" hangingPunct="0">
        <a:spcBef>
          <a:spcPct val="0"/>
        </a:spcBef>
        <a:spcAft>
          <a:spcPct val="0"/>
        </a:spcAft>
        <a:defRPr sz="3400">
          <a:solidFill>
            <a:srgbClr val="FFFFFF"/>
          </a:solidFill>
          <a:latin typeface="+mj-lt"/>
          <a:ea typeface="+mj-ea"/>
          <a:cs typeface="+mj-cs"/>
        </a:defRPr>
      </a:lvl1pPr>
      <a:lvl2pPr algn="ctr" rtl="0" eaLnBrk="0" fontAlgn="base" hangingPunct="0">
        <a:spcBef>
          <a:spcPct val="0"/>
        </a:spcBef>
        <a:spcAft>
          <a:spcPct val="0"/>
        </a:spcAft>
        <a:defRPr sz="3400">
          <a:solidFill>
            <a:srgbClr val="FFFFFF"/>
          </a:solidFill>
          <a:latin typeface="Arial" charset="0"/>
        </a:defRPr>
      </a:lvl2pPr>
      <a:lvl3pPr algn="ctr" rtl="0" eaLnBrk="0" fontAlgn="base" hangingPunct="0">
        <a:spcBef>
          <a:spcPct val="0"/>
        </a:spcBef>
        <a:spcAft>
          <a:spcPct val="0"/>
        </a:spcAft>
        <a:defRPr sz="3400">
          <a:solidFill>
            <a:srgbClr val="FFFFFF"/>
          </a:solidFill>
          <a:latin typeface="Arial" charset="0"/>
        </a:defRPr>
      </a:lvl3pPr>
      <a:lvl4pPr algn="ctr" rtl="0" eaLnBrk="0" fontAlgn="base" hangingPunct="0">
        <a:spcBef>
          <a:spcPct val="0"/>
        </a:spcBef>
        <a:spcAft>
          <a:spcPct val="0"/>
        </a:spcAft>
        <a:defRPr sz="3400">
          <a:solidFill>
            <a:srgbClr val="FFFFFF"/>
          </a:solidFill>
          <a:latin typeface="Arial" charset="0"/>
        </a:defRPr>
      </a:lvl4pPr>
      <a:lvl5pPr algn="ctr" rtl="0" eaLnBrk="0" fontAlgn="base" hangingPunct="0">
        <a:spcBef>
          <a:spcPct val="0"/>
        </a:spcBef>
        <a:spcAft>
          <a:spcPct val="0"/>
        </a:spcAft>
        <a:defRPr sz="3400">
          <a:solidFill>
            <a:srgbClr val="FFFFFF"/>
          </a:solidFill>
          <a:latin typeface="Arial" charset="0"/>
        </a:defRPr>
      </a:lvl5pPr>
      <a:lvl6pPr marL="457200" algn="ctr" rtl="0" fontAlgn="base">
        <a:spcBef>
          <a:spcPct val="0"/>
        </a:spcBef>
        <a:spcAft>
          <a:spcPct val="0"/>
        </a:spcAft>
        <a:defRPr sz="3400">
          <a:solidFill>
            <a:srgbClr val="FFFFFF"/>
          </a:solidFill>
          <a:latin typeface="Arial" charset="0"/>
        </a:defRPr>
      </a:lvl6pPr>
      <a:lvl7pPr marL="914400" algn="ctr" rtl="0" fontAlgn="base">
        <a:spcBef>
          <a:spcPct val="0"/>
        </a:spcBef>
        <a:spcAft>
          <a:spcPct val="0"/>
        </a:spcAft>
        <a:defRPr sz="3400">
          <a:solidFill>
            <a:srgbClr val="FFFFFF"/>
          </a:solidFill>
          <a:latin typeface="Arial" charset="0"/>
        </a:defRPr>
      </a:lvl7pPr>
      <a:lvl8pPr marL="1371600" algn="ctr" rtl="0" fontAlgn="base">
        <a:spcBef>
          <a:spcPct val="0"/>
        </a:spcBef>
        <a:spcAft>
          <a:spcPct val="0"/>
        </a:spcAft>
        <a:defRPr sz="3400">
          <a:solidFill>
            <a:srgbClr val="FFFFFF"/>
          </a:solidFill>
          <a:latin typeface="Arial" charset="0"/>
        </a:defRPr>
      </a:lvl8pPr>
      <a:lvl9pPr marL="1828800" algn="ctr" rtl="0" fontAlgn="base">
        <a:spcBef>
          <a:spcPct val="0"/>
        </a:spcBef>
        <a:spcAft>
          <a:spcPct val="0"/>
        </a:spcAft>
        <a:defRPr sz="3400">
          <a:solidFill>
            <a:srgbClr val="FFFFFF"/>
          </a:solidFill>
          <a:latin typeface="Arial" charset="0"/>
        </a:defRPr>
      </a:lvl9pPr>
    </p:titleStyle>
    <p:bodyStyle>
      <a:lvl1pPr marL="342900" indent="-342900" algn="l" rtl="0" eaLnBrk="0" fontAlgn="base" hangingPunct="0">
        <a:lnSpc>
          <a:spcPct val="115000"/>
        </a:lnSpc>
        <a:spcBef>
          <a:spcPct val="20000"/>
        </a:spcBef>
        <a:spcAft>
          <a:spcPct val="0"/>
        </a:spcAft>
        <a:buClr>
          <a:srgbClr val="800080"/>
        </a:buClr>
        <a:buSzPct val="115000"/>
        <a:buFont typeface="Wingdings" pitchFamily="2" charset="2"/>
        <a:buChar char="§"/>
        <a:defRPr sz="3200">
          <a:solidFill>
            <a:srgbClr val="471F90"/>
          </a:solidFill>
          <a:latin typeface="+mn-lt"/>
          <a:ea typeface="+mn-ea"/>
          <a:cs typeface="+mn-cs"/>
        </a:defRPr>
      </a:lvl1pPr>
      <a:lvl2pPr marL="742950" indent="-285750" algn="l" rtl="0" eaLnBrk="0" fontAlgn="base" hangingPunct="0">
        <a:lnSpc>
          <a:spcPct val="120000"/>
        </a:lnSpc>
        <a:spcBef>
          <a:spcPct val="20000"/>
        </a:spcBef>
        <a:spcAft>
          <a:spcPct val="0"/>
        </a:spcAft>
        <a:buClr>
          <a:srgbClr val="800080"/>
        </a:buClr>
        <a:buSzPct val="115000"/>
        <a:buFont typeface="Wingdings" pitchFamily="2" charset="2"/>
        <a:buChar char="§"/>
        <a:defRPr sz="2400">
          <a:solidFill>
            <a:srgbClr val="471F90"/>
          </a:solidFill>
          <a:latin typeface="+mn-lt"/>
        </a:defRPr>
      </a:lvl2pPr>
      <a:lvl3pPr marL="1143000" indent="-228600" algn="l" rtl="0" eaLnBrk="0" fontAlgn="base" hangingPunct="0">
        <a:lnSpc>
          <a:spcPct val="120000"/>
        </a:lnSpc>
        <a:spcBef>
          <a:spcPct val="20000"/>
        </a:spcBef>
        <a:spcAft>
          <a:spcPct val="0"/>
        </a:spcAft>
        <a:buClr>
          <a:srgbClr val="800080"/>
        </a:buClr>
        <a:buSzPct val="115000"/>
        <a:buFont typeface="Wingdings" pitchFamily="2" charset="2"/>
        <a:buChar char="§"/>
        <a:defRPr sz="2000">
          <a:solidFill>
            <a:srgbClr val="471F90"/>
          </a:solidFill>
          <a:latin typeface="+mn-lt"/>
        </a:defRPr>
      </a:lvl3pPr>
      <a:lvl4pPr marL="1600200" indent="-228600" algn="l" rtl="0" eaLnBrk="0" fontAlgn="base" hangingPunct="0">
        <a:lnSpc>
          <a:spcPct val="120000"/>
        </a:lnSpc>
        <a:spcBef>
          <a:spcPct val="20000"/>
        </a:spcBef>
        <a:spcAft>
          <a:spcPct val="0"/>
        </a:spcAft>
        <a:buClr>
          <a:srgbClr val="800080"/>
        </a:buClr>
        <a:buSzPct val="115000"/>
        <a:buFont typeface="Wingdings" pitchFamily="2" charset="2"/>
        <a:buChar char="§"/>
        <a:defRPr sz="2000">
          <a:solidFill>
            <a:srgbClr val="471F90"/>
          </a:solidFill>
          <a:latin typeface="+mn-lt"/>
        </a:defRPr>
      </a:lvl4pPr>
      <a:lvl5pPr marL="2057400" indent="-228600" algn="l" rtl="0" eaLnBrk="0" fontAlgn="base" hangingPunct="0">
        <a:lnSpc>
          <a:spcPct val="120000"/>
        </a:lnSpc>
        <a:spcBef>
          <a:spcPct val="20000"/>
        </a:spcBef>
        <a:spcAft>
          <a:spcPct val="0"/>
        </a:spcAft>
        <a:buClr>
          <a:srgbClr val="800080"/>
        </a:buClr>
        <a:buSzPct val="115000"/>
        <a:buFont typeface="Wingdings" pitchFamily="2" charset="2"/>
        <a:buChar char="§"/>
        <a:defRPr sz="1600">
          <a:solidFill>
            <a:srgbClr val="471F90"/>
          </a:solidFill>
          <a:latin typeface="+mn-lt"/>
        </a:defRPr>
      </a:lvl5pPr>
      <a:lvl6pPr marL="2514600" indent="-228600" algn="l" rtl="0" fontAlgn="base">
        <a:lnSpc>
          <a:spcPct val="120000"/>
        </a:lnSpc>
        <a:spcBef>
          <a:spcPct val="20000"/>
        </a:spcBef>
        <a:spcAft>
          <a:spcPct val="0"/>
        </a:spcAft>
        <a:buClr>
          <a:srgbClr val="800080"/>
        </a:buClr>
        <a:buSzPct val="115000"/>
        <a:buFont typeface="Wingdings" pitchFamily="2" charset="2"/>
        <a:buChar char="§"/>
        <a:defRPr sz="1600">
          <a:solidFill>
            <a:srgbClr val="471F90"/>
          </a:solidFill>
          <a:latin typeface="+mn-lt"/>
        </a:defRPr>
      </a:lvl6pPr>
      <a:lvl7pPr marL="2971800" indent="-228600" algn="l" rtl="0" fontAlgn="base">
        <a:lnSpc>
          <a:spcPct val="120000"/>
        </a:lnSpc>
        <a:spcBef>
          <a:spcPct val="20000"/>
        </a:spcBef>
        <a:spcAft>
          <a:spcPct val="0"/>
        </a:spcAft>
        <a:buClr>
          <a:srgbClr val="800080"/>
        </a:buClr>
        <a:buSzPct val="115000"/>
        <a:buFont typeface="Wingdings" pitchFamily="2" charset="2"/>
        <a:buChar char="§"/>
        <a:defRPr sz="1600">
          <a:solidFill>
            <a:srgbClr val="471F90"/>
          </a:solidFill>
          <a:latin typeface="+mn-lt"/>
        </a:defRPr>
      </a:lvl7pPr>
      <a:lvl8pPr marL="3429000" indent="-228600" algn="l" rtl="0" fontAlgn="base">
        <a:lnSpc>
          <a:spcPct val="120000"/>
        </a:lnSpc>
        <a:spcBef>
          <a:spcPct val="20000"/>
        </a:spcBef>
        <a:spcAft>
          <a:spcPct val="0"/>
        </a:spcAft>
        <a:buClr>
          <a:srgbClr val="800080"/>
        </a:buClr>
        <a:buSzPct val="115000"/>
        <a:buFont typeface="Wingdings" pitchFamily="2" charset="2"/>
        <a:buChar char="§"/>
        <a:defRPr sz="1600">
          <a:solidFill>
            <a:srgbClr val="471F90"/>
          </a:solidFill>
          <a:latin typeface="+mn-lt"/>
        </a:defRPr>
      </a:lvl8pPr>
      <a:lvl9pPr marL="3886200" indent="-228600" algn="l" rtl="0" fontAlgn="base">
        <a:lnSpc>
          <a:spcPct val="120000"/>
        </a:lnSpc>
        <a:spcBef>
          <a:spcPct val="20000"/>
        </a:spcBef>
        <a:spcAft>
          <a:spcPct val="0"/>
        </a:spcAft>
        <a:buClr>
          <a:srgbClr val="800080"/>
        </a:buClr>
        <a:buSzPct val="115000"/>
        <a:buFont typeface="Wingdings" pitchFamily="2" charset="2"/>
        <a:buChar char="§"/>
        <a:defRPr sz="1600">
          <a:solidFill>
            <a:srgbClr val="471F9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050" name="Group 29"/>
          <p:cNvGrpSpPr>
            <a:grpSpLocks/>
          </p:cNvGrpSpPr>
          <p:nvPr/>
        </p:nvGrpSpPr>
        <p:grpSpPr bwMode="auto">
          <a:xfrm>
            <a:off x="0" y="0"/>
            <a:ext cx="9144000" cy="1524000"/>
            <a:chOff x="0" y="0"/>
            <a:chExt cx="5760" cy="960"/>
          </a:xfrm>
        </p:grpSpPr>
        <p:pic>
          <p:nvPicPr>
            <p:cNvPr id="2069" name="Picture 30" descr="CSCheade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5760" cy="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70" name="Rectangle 31"/>
            <p:cNvSpPr>
              <a:spLocks noChangeArrowheads="1"/>
            </p:cNvSpPr>
            <p:nvPr userDrawn="1"/>
          </p:nvSpPr>
          <p:spPr bwMode="auto">
            <a:xfrm>
              <a:off x="2313" y="0"/>
              <a:ext cx="136" cy="958"/>
            </a:xfrm>
            <a:prstGeom prst="rect">
              <a:avLst/>
            </a:prstGeom>
            <a:solidFill>
              <a:srgbClr val="800080">
                <a:alpha val="3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071" name="Rectangle 32"/>
            <p:cNvSpPr>
              <a:spLocks noChangeArrowheads="1"/>
            </p:cNvSpPr>
            <p:nvPr userDrawn="1"/>
          </p:nvSpPr>
          <p:spPr bwMode="auto">
            <a:xfrm>
              <a:off x="3288" y="0"/>
              <a:ext cx="114" cy="958"/>
            </a:xfrm>
            <a:prstGeom prst="rect">
              <a:avLst/>
            </a:prstGeom>
            <a:solidFill>
              <a:srgbClr val="00CC00">
                <a:alpha val="3294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072" name="Rectangle 33"/>
            <p:cNvSpPr>
              <a:spLocks noChangeArrowheads="1"/>
            </p:cNvSpPr>
            <p:nvPr userDrawn="1"/>
          </p:nvSpPr>
          <p:spPr bwMode="auto">
            <a:xfrm>
              <a:off x="4490" y="0"/>
              <a:ext cx="136" cy="958"/>
            </a:xfrm>
            <a:prstGeom prst="rect">
              <a:avLst/>
            </a:prstGeom>
            <a:solidFill>
              <a:srgbClr val="FF6600">
                <a:alpha val="4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073" name="Rectangle 34"/>
            <p:cNvSpPr>
              <a:spLocks noChangeArrowheads="1"/>
            </p:cNvSpPr>
            <p:nvPr userDrawn="1"/>
          </p:nvSpPr>
          <p:spPr bwMode="auto">
            <a:xfrm>
              <a:off x="1134" y="0"/>
              <a:ext cx="136" cy="958"/>
            </a:xfrm>
            <a:prstGeom prst="rect">
              <a:avLst/>
            </a:prstGeom>
            <a:solidFill>
              <a:srgbClr val="FFCC00">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grpSp>
      <p:pic>
        <p:nvPicPr>
          <p:cNvPr id="2051" name="Picture 11" descr="csc_pp_logoshapes"/>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31138" y="4041775"/>
            <a:ext cx="1312862"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AutoShape 16"/>
          <p:cNvSpPr>
            <a:spLocks noChangeArrowheads="1"/>
          </p:cNvSpPr>
          <p:nvPr/>
        </p:nvSpPr>
        <p:spPr bwMode="auto">
          <a:xfrm>
            <a:off x="838200" y="731838"/>
            <a:ext cx="6945313" cy="644525"/>
          </a:xfrm>
          <a:prstGeom prst="roundRect">
            <a:avLst>
              <a:gd name="adj" fmla="val 16667"/>
            </a:avLst>
          </a:prstGeom>
          <a:solidFill>
            <a:srgbClr val="471F90">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p>
        </p:txBody>
      </p:sp>
      <p:sp>
        <p:nvSpPr>
          <p:cNvPr id="2053" name="Rectangle 10"/>
          <p:cNvSpPr>
            <a:spLocks noChangeArrowheads="1"/>
          </p:cNvSpPr>
          <p:nvPr/>
        </p:nvSpPr>
        <p:spPr bwMode="auto">
          <a:xfrm>
            <a:off x="0" y="1412875"/>
            <a:ext cx="9144000" cy="5445125"/>
          </a:xfrm>
          <a:prstGeom prst="rect">
            <a:avLst/>
          </a:prstGeom>
          <a:solidFill>
            <a:srgbClr val="FFFFFF">
              <a:alpha val="7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054" name="Rectangle 2"/>
          <p:cNvSpPr>
            <a:spLocks noGrp="1" noChangeArrowheads="1"/>
          </p:cNvSpPr>
          <p:nvPr>
            <p:ph type="title"/>
          </p:nvPr>
        </p:nvSpPr>
        <p:spPr bwMode="auto">
          <a:xfrm>
            <a:off x="900113" y="581025"/>
            <a:ext cx="6848475"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2055" name="Rectangle 3"/>
          <p:cNvSpPr>
            <a:spLocks noGrp="1" noChangeArrowheads="1"/>
          </p:cNvSpPr>
          <p:nvPr>
            <p:ph type="body" idx="1"/>
          </p:nvPr>
        </p:nvSpPr>
        <p:spPr bwMode="auto">
          <a:xfrm>
            <a:off x="1584325" y="1747838"/>
            <a:ext cx="6875463"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2056" name="Line 9"/>
          <p:cNvSpPr>
            <a:spLocks noChangeShapeType="1"/>
          </p:cNvSpPr>
          <p:nvPr/>
        </p:nvSpPr>
        <p:spPr bwMode="auto">
          <a:xfrm>
            <a:off x="0" y="1384300"/>
            <a:ext cx="9144000" cy="0"/>
          </a:xfrm>
          <a:prstGeom prst="line">
            <a:avLst/>
          </a:prstGeom>
          <a:noFill/>
          <a:ln w="44450">
            <a:solidFill>
              <a:srgbClr val="472986"/>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93196" name="Rectangle 12"/>
          <p:cNvSpPr>
            <a:spLocks noChangeArrowheads="1"/>
          </p:cNvSpPr>
          <p:nvPr/>
        </p:nvSpPr>
        <p:spPr bwMode="auto">
          <a:xfrm>
            <a:off x="0" y="6453188"/>
            <a:ext cx="9144000" cy="441325"/>
          </a:xfrm>
          <a:prstGeom prst="rect">
            <a:avLst/>
          </a:prstGeom>
          <a:gradFill rotWithShape="1">
            <a:gsLst>
              <a:gs pos="0">
                <a:srgbClr val="472986">
                  <a:gamma/>
                  <a:tint val="76078"/>
                  <a:invGamma/>
                </a:srgbClr>
              </a:gs>
              <a:gs pos="50000">
                <a:srgbClr val="472986">
                  <a:alpha val="77000"/>
                </a:srgbClr>
              </a:gs>
              <a:gs pos="100000">
                <a:srgbClr val="472986">
                  <a:gamma/>
                  <a:tint val="76078"/>
                  <a:invGamma/>
                </a:srgbClr>
              </a:gs>
            </a:gsLst>
            <a:lin ang="2700000" scaled="1"/>
          </a:gradFill>
          <a:ln w="9525">
            <a:noFill/>
            <a:miter lim="800000"/>
            <a:headEnd/>
            <a:tailEnd/>
          </a:ln>
          <a:effectLst/>
        </p:spPr>
        <p:txBody>
          <a:bodyPr wrap="none" anchor="ctr"/>
          <a:lstStyle/>
          <a:p>
            <a:pPr>
              <a:defRPr/>
            </a:pPr>
            <a:endParaRPr lang="en-AU" dirty="0">
              <a:cs typeface="+mn-cs"/>
            </a:endParaRPr>
          </a:p>
        </p:txBody>
      </p:sp>
      <p:grpSp>
        <p:nvGrpSpPr>
          <p:cNvPr id="2060" name="Group 18"/>
          <p:cNvGrpSpPr>
            <a:grpSpLocks/>
          </p:cNvGrpSpPr>
          <p:nvPr/>
        </p:nvGrpSpPr>
        <p:grpSpPr bwMode="auto">
          <a:xfrm>
            <a:off x="0" y="1401763"/>
            <a:ext cx="9144000" cy="323850"/>
            <a:chOff x="0" y="1026"/>
            <a:chExt cx="5760" cy="308"/>
          </a:xfrm>
        </p:grpSpPr>
        <p:pic>
          <p:nvPicPr>
            <p:cNvPr id="2064" name="Picture 19" descr="coloursrect"/>
            <p:cNvPicPr>
              <a:picLocks noChangeAspect="1" noChangeArrowheads="1"/>
            </p:cNvPicPr>
            <p:nvPr/>
          </p:nvPicPr>
          <p:blipFill>
            <a:blip r:embed="rId15" cstate="print">
              <a:extLst>
                <a:ext uri="{28A0092B-C50C-407E-A947-70E740481C1C}">
                  <a14:useLocalDpi xmlns:a14="http://schemas.microsoft.com/office/drawing/2010/main" val="0"/>
                </a:ext>
              </a:extLst>
            </a:blip>
            <a:srcRect r="11714"/>
            <a:stretch>
              <a:fillRect/>
            </a:stretch>
          </p:blipFill>
          <p:spPr bwMode="auto">
            <a:xfrm>
              <a:off x="0"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5" name="Picture 20" descr="coloursrect"/>
            <p:cNvPicPr>
              <a:picLocks noChangeAspect="1" noChangeArrowheads="1"/>
            </p:cNvPicPr>
            <p:nvPr/>
          </p:nvPicPr>
          <p:blipFill>
            <a:blip r:embed="rId15" cstate="print">
              <a:extLst>
                <a:ext uri="{28A0092B-C50C-407E-A947-70E740481C1C}">
                  <a14:useLocalDpi xmlns:a14="http://schemas.microsoft.com/office/drawing/2010/main" val="0"/>
                </a:ext>
              </a:extLst>
            </a:blip>
            <a:srcRect r="11714"/>
            <a:stretch>
              <a:fillRect/>
            </a:stretch>
          </p:blipFill>
          <p:spPr bwMode="auto">
            <a:xfrm flipH="1">
              <a:off x="1157"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6" name="Picture 21" descr="coloursrect"/>
            <p:cNvPicPr>
              <a:picLocks noChangeAspect="1" noChangeArrowheads="1"/>
            </p:cNvPicPr>
            <p:nvPr/>
          </p:nvPicPr>
          <p:blipFill>
            <a:blip r:embed="rId15" cstate="print">
              <a:extLst>
                <a:ext uri="{28A0092B-C50C-407E-A947-70E740481C1C}">
                  <a14:useLocalDpi xmlns:a14="http://schemas.microsoft.com/office/drawing/2010/main" val="0"/>
                </a:ext>
              </a:extLst>
            </a:blip>
            <a:srcRect r="11714"/>
            <a:stretch>
              <a:fillRect/>
            </a:stretch>
          </p:blipFill>
          <p:spPr bwMode="auto">
            <a:xfrm>
              <a:off x="2313"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7" name="Picture 22" descr="coloursrect"/>
            <p:cNvPicPr>
              <a:picLocks noChangeAspect="1" noChangeArrowheads="1"/>
            </p:cNvPicPr>
            <p:nvPr/>
          </p:nvPicPr>
          <p:blipFill>
            <a:blip r:embed="rId15" cstate="print">
              <a:extLst>
                <a:ext uri="{28A0092B-C50C-407E-A947-70E740481C1C}">
                  <a14:useLocalDpi xmlns:a14="http://schemas.microsoft.com/office/drawing/2010/main" val="0"/>
                </a:ext>
              </a:extLst>
            </a:blip>
            <a:srcRect r="11714"/>
            <a:stretch>
              <a:fillRect/>
            </a:stretch>
          </p:blipFill>
          <p:spPr bwMode="auto">
            <a:xfrm flipH="1">
              <a:off x="3446"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8" name="Picture 23" descr="coloursrect"/>
            <p:cNvPicPr>
              <a:picLocks noChangeAspect="1" noChangeArrowheads="1"/>
            </p:cNvPicPr>
            <p:nvPr/>
          </p:nvPicPr>
          <p:blipFill>
            <a:blip r:embed="rId15" cstate="print">
              <a:extLst>
                <a:ext uri="{28A0092B-C50C-407E-A947-70E740481C1C}">
                  <a14:useLocalDpi xmlns:a14="http://schemas.microsoft.com/office/drawing/2010/main" val="0"/>
                </a:ext>
              </a:extLst>
            </a:blip>
            <a:srcRect r="11714"/>
            <a:stretch>
              <a:fillRect/>
            </a:stretch>
          </p:blipFill>
          <p:spPr bwMode="auto">
            <a:xfrm>
              <a:off x="4604"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61" name="Rectangle 26"/>
          <p:cNvSpPr>
            <a:spLocks noChangeArrowheads="1"/>
          </p:cNvSpPr>
          <p:nvPr/>
        </p:nvSpPr>
        <p:spPr bwMode="auto">
          <a:xfrm>
            <a:off x="0" y="1233488"/>
            <a:ext cx="9144000" cy="487362"/>
          </a:xfrm>
          <a:prstGeom prst="rect">
            <a:avLst/>
          </a:prstGeom>
          <a:solidFill>
            <a:srgbClr val="800080">
              <a:alpha val="1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2062" name="Rectangle 27"/>
          <p:cNvSpPr>
            <a:spLocks noChangeArrowheads="1"/>
          </p:cNvSpPr>
          <p:nvPr/>
        </p:nvSpPr>
        <p:spPr bwMode="auto">
          <a:xfrm>
            <a:off x="0" y="1412875"/>
            <a:ext cx="88566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AU" sz="1200">
                <a:solidFill>
                  <a:srgbClr val="471F90"/>
                </a:solidFill>
              </a:rPr>
              <a:t>   Supporting the provision of quality, inclusive children’s services   </a:t>
            </a:r>
          </a:p>
        </p:txBody>
      </p:sp>
      <p:pic>
        <p:nvPicPr>
          <p:cNvPr id="2063" name="Picture 1"/>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252413" y="4422775"/>
            <a:ext cx="103346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ransition/>
  <p:hf sldNum="0" hdr="0" dt="0"/>
  <p:txStyles>
    <p:titleStyle>
      <a:lvl1pPr algn="l" rtl="0" eaLnBrk="0" fontAlgn="base" hangingPunct="0">
        <a:spcBef>
          <a:spcPct val="0"/>
        </a:spcBef>
        <a:spcAft>
          <a:spcPct val="0"/>
        </a:spcAft>
        <a:defRPr sz="3000">
          <a:solidFill>
            <a:schemeClr val="bg1"/>
          </a:solidFill>
          <a:latin typeface="+mj-lt"/>
          <a:ea typeface="+mj-ea"/>
          <a:cs typeface="+mj-cs"/>
        </a:defRPr>
      </a:lvl1pPr>
      <a:lvl2pPr algn="l" rtl="0" eaLnBrk="0" fontAlgn="base" hangingPunct="0">
        <a:spcBef>
          <a:spcPct val="0"/>
        </a:spcBef>
        <a:spcAft>
          <a:spcPct val="0"/>
        </a:spcAft>
        <a:defRPr sz="3000">
          <a:solidFill>
            <a:schemeClr val="bg1"/>
          </a:solidFill>
          <a:latin typeface="Arial" charset="0"/>
        </a:defRPr>
      </a:lvl2pPr>
      <a:lvl3pPr algn="l" rtl="0" eaLnBrk="0" fontAlgn="base" hangingPunct="0">
        <a:spcBef>
          <a:spcPct val="0"/>
        </a:spcBef>
        <a:spcAft>
          <a:spcPct val="0"/>
        </a:spcAft>
        <a:defRPr sz="3000">
          <a:solidFill>
            <a:schemeClr val="bg1"/>
          </a:solidFill>
          <a:latin typeface="Arial" charset="0"/>
        </a:defRPr>
      </a:lvl3pPr>
      <a:lvl4pPr algn="l" rtl="0" eaLnBrk="0" fontAlgn="base" hangingPunct="0">
        <a:spcBef>
          <a:spcPct val="0"/>
        </a:spcBef>
        <a:spcAft>
          <a:spcPct val="0"/>
        </a:spcAft>
        <a:defRPr sz="3000">
          <a:solidFill>
            <a:schemeClr val="bg1"/>
          </a:solidFill>
          <a:latin typeface="Arial" charset="0"/>
        </a:defRPr>
      </a:lvl4pPr>
      <a:lvl5pPr algn="l" rtl="0" eaLnBrk="0" fontAlgn="base" hangingPunct="0">
        <a:spcBef>
          <a:spcPct val="0"/>
        </a:spcBef>
        <a:spcAft>
          <a:spcPct val="0"/>
        </a:spcAft>
        <a:defRPr sz="3000">
          <a:solidFill>
            <a:schemeClr val="bg1"/>
          </a:solidFill>
          <a:latin typeface="Arial" charset="0"/>
        </a:defRPr>
      </a:lvl5pPr>
      <a:lvl6pPr marL="457200" algn="l" rtl="0" fontAlgn="base">
        <a:spcBef>
          <a:spcPct val="0"/>
        </a:spcBef>
        <a:spcAft>
          <a:spcPct val="0"/>
        </a:spcAft>
        <a:defRPr sz="3000">
          <a:solidFill>
            <a:schemeClr val="bg1"/>
          </a:solidFill>
          <a:latin typeface="Arial" charset="0"/>
        </a:defRPr>
      </a:lvl6pPr>
      <a:lvl7pPr marL="914400" algn="l" rtl="0" fontAlgn="base">
        <a:spcBef>
          <a:spcPct val="0"/>
        </a:spcBef>
        <a:spcAft>
          <a:spcPct val="0"/>
        </a:spcAft>
        <a:defRPr sz="3000">
          <a:solidFill>
            <a:schemeClr val="bg1"/>
          </a:solidFill>
          <a:latin typeface="Arial" charset="0"/>
        </a:defRPr>
      </a:lvl7pPr>
      <a:lvl8pPr marL="1371600" algn="l" rtl="0" fontAlgn="base">
        <a:spcBef>
          <a:spcPct val="0"/>
        </a:spcBef>
        <a:spcAft>
          <a:spcPct val="0"/>
        </a:spcAft>
        <a:defRPr sz="3000">
          <a:solidFill>
            <a:schemeClr val="bg1"/>
          </a:solidFill>
          <a:latin typeface="Arial" charset="0"/>
        </a:defRPr>
      </a:lvl8pPr>
      <a:lvl9pPr marL="1828800" algn="l" rtl="0" fontAlgn="base">
        <a:spcBef>
          <a:spcPct val="0"/>
        </a:spcBef>
        <a:spcAft>
          <a:spcPct val="0"/>
        </a:spcAft>
        <a:defRPr sz="3000">
          <a:solidFill>
            <a:schemeClr val="bg1"/>
          </a:solidFill>
          <a:latin typeface="Arial" charset="0"/>
        </a:defRPr>
      </a:lvl9pPr>
    </p:titleStyle>
    <p:bodyStyle>
      <a:lvl1pPr marL="342900" indent="-342900" algn="l" rtl="0" eaLnBrk="0" fontAlgn="base" hangingPunct="0">
        <a:lnSpc>
          <a:spcPct val="110000"/>
        </a:lnSpc>
        <a:spcBef>
          <a:spcPct val="20000"/>
        </a:spcBef>
        <a:spcAft>
          <a:spcPct val="30000"/>
        </a:spcAft>
        <a:buClr>
          <a:srgbClr val="3BB33B"/>
        </a:buClr>
        <a:buFont typeface="Wingdings" pitchFamily="2" charset="2"/>
        <a:buChar char="§"/>
        <a:defRPr sz="2400">
          <a:solidFill>
            <a:srgbClr val="471F90"/>
          </a:solidFill>
          <a:latin typeface="+mn-lt"/>
          <a:ea typeface="+mn-ea"/>
          <a:cs typeface="+mn-cs"/>
        </a:defRPr>
      </a:lvl1pPr>
      <a:lvl2pPr marL="742950" indent="-285750" algn="l" rtl="0" eaLnBrk="0" fontAlgn="base" hangingPunct="0">
        <a:lnSpc>
          <a:spcPct val="120000"/>
        </a:lnSpc>
        <a:spcBef>
          <a:spcPct val="20000"/>
        </a:spcBef>
        <a:spcAft>
          <a:spcPct val="0"/>
        </a:spcAft>
        <a:buChar char="–"/>
        <a:defRPr sz="2000">
          <a:solidFill>
            <a:srgbClr val="471F90"/>
          </a:solidFill>
          <a:latin typeface="+mn-lt"/>
        </a:defRPr>
      </a:lvl2pPr>
      <a:lvl3pPr marL="1143000" indent="-228600" algn="l" rtl="0" eaLnBrk="0" fontAlgn="base" hangingPunct="0">
        <a:lnSpc>
          <a:spcPct val="120000"/>
        </a:lnSpc>
        <a:spcBef>
          <a:spcPct val="20000"/>
        </a:spcBef>
        <a:spcAft>
          <a:spcPct val="0"/>
        </a:spcAft>
        <a:buChar char="•"/>
        <a:defRPr sz="2400">
          <a:solidFill>
            <a:srgbClr val="471F90"/>
          </a:solidFill>
          <a:latin typeface="+mn-lt"/>
        </a:defRPr>
      </a:lvl3pPr>
      <a:lvl4pPr marL="1600200" indent="-228600" algn="l" rtl="0" eaLnBrk="0" fontAlgn="base" hangingPunct="0">
        <a:lnSpc>
          <a:spcPct val="120000"/>
        </a:lnSpc>
        <a:spcBef>
          <a:spcPct val="20000"/>
        </a:spcBef>
        <a:spcAft>
          <a:spcPct val="0"/>
        </a:spcAft>
        <a:buChar char="–"/>
        <a:defRPr sz="1600">
          <a:solidFill>
            <a:srgbClr val="471F90"/>
          </a:solidFill>
          <a:latin typeface="+mn-lt"/>
        </a:defRPr>
      </a:lvl4pPr>
      <a:lvl5pPr marL="2057400" indent="-228600" algn="l" rtl="0" eaLnBrk="0" fontAlgn="base" hangingPunct="0">
        <a:lnSpc>
          <a:spcPct val="120000"/>
        </a:lnSpc>
        <a:spcBef>
          <a:spcPct val="20000"/>
        </a:spcBef>
        <a:spcAft>
          <a:spcPct val="0"/>
        </a:spcAft>
        <a:buChar char="»"/>
        <a:defRPr sz="1400">
          <a:solidFill>
            <a:srgbClr val="471F90"/>
          </a:solidFill>
          <a:latin typeface="+mn-lt"/>
        </a:defRPr>
      </a:lvl5pPr>
      <a:lvl6pPr marL="2514600" indent="-228600" algn="l" rtl="0" fontAlgn="base">
        <a:lnSpc>
          <a:spcPct val="120000"/>
        </a:lnSpc>
        <a:spcBef>
          <a:spcPct val="20000"/>
        </a:spcBef>
        <a:spcAft>
          <a:spcPct val="0"/>
        </a:spcAft>
        <a:buChar char="»"/>
        <a:defRPr sz="1400">
          <a:solidFill>
            <a:srgbClr val="471F90"/>
          </a:solidFill>
          <a:latin typeface="+mn-lt"/>
        </a:defRPr>
      </a:lvl6pPr>
      <a:lvl7pPr marL="2971800" indent="-228600" algn="l" rtl="0" fontAlgn="base">
        <a:lnSpc>
          <a:spcPct val="120000"/>
        </a:lnSpc>
        <a:spcBef>
          <a:spcPct val="20000"/>
        </a:spcBef>
        <a:spcAft>
          <a:spcPct val="0"/>
        </a:spcAft>
        <a:buChar char="»"/>
        <a:defRPr sz="1400">
          <a:solidFill>
            <a:srgbClr val="471F90"/>
          </a:solidFill>
          <a:latin typeface="+mn-lt"/>
        </a:defRPr>
      </a:lvl7pPr>
      <a:lvl8pPr marL="3429000" indent="-228600" algn="l" rtl="0" fontAlgn="base">
        <a:lnSpc>
          <a:spcPct val="120000"/>
        </a:lnSpc>
        <a:spcBef>
          <a:spcPct val="20000"/>
        </a:spcBef>
        <a:spcAft>
          <a:spcPct val="0"/>
        </a:spcAft>
        <a:buChar char="»"/>
        <a:defRPr sz="1400">
          <a:solidFill>
            <a:srgbClr val="471F90"/>
          </a:solidFill>
          <a:latin typeface="+mn-lt"/>
        </a:defRPr>
      </a:lvl8pPr>
      <a:lvl9pPr marL="3886200" indent="-228600" algn="l" rtl="0" fontAlgn="base">
        <a:lnSpc>
          <a:spcPct val="120000"/>
        </a:lnSpc>
        <a:spcBef>
          <a:spcPct val="20000"/>
        </a:spcBef>
        <a:spcAft>
          <a:spcPct val="0"/>
        </a:spcAft>
        <a:buChar char="»"/>
        <a:defRPr sz="1400">
          <a:solidFill>
            <a:srgbClr val="471F9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8"/>
          <p:cNvSpPr>
            <a:spLocks noChangeArrowheads="1"/>
          </p:cNvSpPr>
          <p:nvPr/>
        </p:nvSpPr>
        <p:spPr bwMode="auto">
          <a:xfrm>
            <a:off x="0" y="0"/>
            <a:ext cx="9144000" cy="1109663"/>
          </a:xfrm>
          <a:prstGeom prst="rect">
            <a:avLst/>
          </a:prstGeom>
          <a:solidFill>
            <a:srgbClr val="472986">
              <a:alpha val="9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3075" name="Picture 15" descr="csc_pp_logoshapes"/>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31138" y="4041775"/>
            <a:ext cx="1312862"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ChangeArrowheads="1"/>
          </p:cNvSpPr>
          <p:nvPr/>
        </p:nvSpPr>
        <p:spPr bwMode="auto">
          <a:xfrm>
            <a:off x="0" y="1304925"/>
            <a:ext cx="9144000" cy="5553075"/>
          </a:xfrm>
          <a:prstGeom prst="rect">
            <a:avLst/>
          </a:prstGeom>
          <a:solidFill>
            <a:srgbClr val="FFFFFF">
              <a:alpha val="7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3077" name="Rectangle 5"/>
          <p:cNvSpPr>
            <a:spLocks noGrp="1" noChangeArrowheads="1"/>
          </p:cNvSpPr>
          <p:nvPr>
            <p:ph type="title"/>
          </p:nvPr>
        </p:nvSpPr>
        <p:spPr bwMode="auto">
          <a:xfrm>
            <a:off x="684213" y="274638"/>
            <a:ext cx="7786687" cy="86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3078" name="Rectangle 6"/>
          <p:cNvSpPr>
            <a:spLocks noGrp="1" noChangeArrowheads="1"/>
          </p:cNvSpPr>
          <p:nvPr>
            <p:ph type="body" idx="1"/>
          </p:nvPr>
        </p:nvSpPr>
        <p:spPr bwMode="auto">
          <a:xfrm>
            <a:off x="1547813" y="1665288"/>
            <a:ext cx="7138987" cy="4713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145419" name="Rectangle 11"/>
          <p:cNvSpPr>
            <a:spLocks noChangeArrowheads="1"/>
          </p:cNvSpPr>
          <p:nvPr/>
        </p:nvSpPr>
        <p:spPr bwMode="auto">
          <a:xfrm>
            <a:off x="0" y="6427788"/>
            <a:ext cx="9144000" cy="441325"/>
          </a:xfrm>
          <a:prstGeom prst="rect">
            <a:avLst/>
          </a:prstGeom>
          <a:gradFill rotWithShape="1">
            <a:gsLst>
              <a:gs pos="0">
                <a:srgbClr val="472986">
                  <a:gamma/>
                  <a:tint val="76078"/>
                  <a:invGamma/>
                </a:srgbClr>
              </a:gs>
              <a:gs pos="50000">
                <a:srgbClr val="472986">
                  <a:alpha val="74001"/>
                </a:srgbClr>
              </a:gs>
              <a:gs pos="100000">
                <a:srgbClr val="472986">
                  <a:gamma/>
                  <a:tint val="76078"/>
                  <a:invGamma/>
                </a:srgbClr>
              </a:gs>
            </a:gsLst>
            <a:lin ang="2700000" scaled="1"/>
          </a:gradFill>
          <a:ln w="9525">
            <a:noFill/>
            <a:miter lim="800000"/>
            <a:headEnd/>
            <a:tailEnd/>
          </a:ln>
          <a:effectLst/>
        </p:spPr>
        <p:txBody>
          <a:bodyPr wrap="none" anchor="ctr"/>
          <a:lstStyle/>
          <a:p>
            <a:pPr>
              <a:defRPr/>
            </a:pPr>
            <a:endParaRPr lang="en-AU" dirty="0">
              <a:cs typeface="+mn-cs"/>
            </a:endParaRPr>
          </a:p>
        </p:txBody>
      </p:sp>
      <p:grpSp>
        <p:nvGrpSpPr>
          <p:cNvPr id="3082" name="Group 18"/>
          <p:cNvGrpSpPr>
            <a:grpSpLocks/>
          </p:cNvGrpSpPr>
          <p:nvPr/>
        </p:nvGrpSpPr>
        <p:grpSpPr bwMode="auto">
          <a:xfrm>
            <a:off x="0" y="1123950"/>
            <a:ext cx="9144000" cy="323850"/>
            <a:chOff x="0" y="1026"/>
            <a:chExt cx="5760" cy="308"/>
          </a:xfrm>
        </p:grpSpPr>
        <p:pic>
          <p:nvPicPr>
            <p:cNvPr id="3087" name="Picture 19"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a:off x="0"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20"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flipH="1">
              <a:off x="1157"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21"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a:off x="2313"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22"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flipH="1">
              <a:off x="3446"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Picture 23" descr="coloursrect"/>
            <p:cNvPicPr>
              <a:picLocks noChangeAspect="1" noChangeArrowheads="1"/>
            </p:cNvPicPr>
            <p:nvPr/>
          </p:nvPicPr>
          <p:blipFill>
            <a:blip r:embed="rId14" cstate="print">
              <a:extLst>
                <a:ext uri="{28A0092B-C50C-407E-A947-70E740481C1C}">
                  <a14:useLocalDpi xmlns:a14="http://schemas.microsoft.com/office/drawing/2010/main" val="0"/>
                </a:ext>
              </a:extLst>
            </a:blip>
            <a:srcRect r="11714"/>
            <a:stretch>
              <a:fillRect/>
            </a:stretch>
          </p:blipFill>
          <p:spPr bwMode="auto">
            <a:xfrm>
              <a:off x="4604"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3" name="Rectangle 24"/>
          <p:cNvSpPr>
            <a:spLocks noChangeArrowheads="1"/>
          </p:cNvSpPr>
          <p:nvPr/>
        </p:nvSpPr>
        <p:spPr bwMode="auto">
          <a:xfrm>
            <a:off x="0" y="1108075"/>
            <a:ext cx="9144000" cy="342900"/>
          </a:xfrm>
          <a:prstGeom prst="rect">
            <a:avLst/>
          </a:prstGeom>
          <a:solidFill>
            <a:srgbClr val="800080">
              <a:alpha val="1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3084" name="Rectangle 25"/>
          <p:cNvSpPr>
            <a:spLocks noChangeArrowheads="1"/>
          </p:cNvSpPr>
          <p:nvPr/>
        </p:nvSpPr>
        <p:spPr bwMode="auto">
          <a:xfrm>
            <a:off x="187325" y="6416675"/>
            <a:ext cx="88566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AU" sz="1200">
                <a:solidFill>
                  <a:schemeClr val="bg1"/>
                </a:solidFill>
              </a:rPr>
              <a:t>   Supporting the provision of quality, inclusive children’s services   </a:t>
            </a:r>
          </a:p>
        </p:txBody>
      </p:sp>
      <p:pic>
        <p:nvPicPr>
          <p:cNvPr id="3085" name="Picture 33" descr="CSC_cmyk-PMSbreak_portrai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1625" y="4602163"/>
            <a:ext cx="98107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34" descr="cccclogo [Converted]"/>
          <p:cNvPicPr>
            <a:picLocks noChangeAspect="1" noChangeArrowheads="1"/>
          </p:cNvPicPr>
          <p:nvPr/>
        </p:nvPicPr>
        <p:blipFill>
          <a:blip r:embed="rId16"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207963" y="5600700"/>
            <a:ext cx="1122362"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ransition/>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lnSpc>
          <a:spcPct val="120000"/>
        </a:lnSpc>
        <a:spcBef>
          <a:spcPct val="20000"/>
        </a:spcBef>
        <a:spcAft>
          <a:spcPct val="0"/>
        </a:spcAft>
        <a:buClr>
          <a:srgbClr val="3BB33B"/>
        </a:buClr>
        <a:buFont typeface="Wingdings" pitchFamily="2" charset="2"/>
        <a:buChar char="§"/>
        <a:defRPr sz="2400">
          <a:solidFill>
            <a:srgbClr val="471F90"/>
          </a:solidFill>
          <a:latin typeface="+mn-lt"/>
          <a:ea typeface="+mn-ea"/>
          <a:cs typeface="+mn-cs"/>
        </a:defRPr>
      </a:lvl1pPr>
      <a:lvl2pPr marL="742950" indent="-285750" algn="l" rtl="0" eaLnBrk="0" fontAlgn="base" hangingPunct="0">
        <a:lnSpc>
          <a:spcPct val="120000"/>
        </a:lnSpc>
        <a:spcBef>
          <a:spcPct val="20000"/>
        </a:spcBef>
        <a:spcAft>
          <a:spcPct val="0"/>
        </a:spcAft>
        <a:buChar char="–"/>
        <a:defRPr sz="2000">
          <a:solidFill>
            <a:srgbClr val="471F90"/>
          </a:solidFill>
          <a:latin typeface="+mn-lt"/>
        </a:defRPr>
      </a:lvl2pPr>
      <a:lvl3pPr marL="1143000" indent="-228600" algn="l" rtl="0" eaLnBrk="0" fontAlgn="base" hangingPunct="0">
        <a:lnSpc>
          <a:spcPct val="120000"/>
        </a:lnSpc>
        <a:spcBef>
          <a:spcPct val="20000"/>
        </a:spcBef>
        <a:spcAft>
          <a:spcPct val="0"/>
        </a:spcAft>
        <a:buChar char="•"/>
        <a:defRPr sz="2400">
          <a:solidFill>
            <a:srgbClr val="471F90"/>
          </a:solidFill>
          <a:latin typeface="+mn-lt"/>
        </a:defRPr>
      </a:lvl3pPr>
      <a:lvl4pPr marL="1600200" indent="-228600" algn="l" rtl="0" eaLnBrk="0" fontAlgn="base" hangingPunct="0">
        <a:lnSpc>
          <a:spcPct val="120000"/>
        </a:lnSpc>
        <a:spcBef>
          <a:spcPct val="20000"/>
        </a:spcBef>
        <a:spcAft>
          <a:spcPct val="0"/>
        </a:spcAft>
        <a:buChar char="–"/>
        <a:defRPr sz="1600">
          <a:solidFill>
            <a:srgbClr val="471F90"/>
          </a:solidFill>
          <a:latin typeface="+mn-lt"/>
        </a:defRPr>
      </a:lvl4pPr>
      <a:lvl5pPr marL="2057400" indent="-228600" algn="l" rtl="0" eaLnBrk="0" fontAlgn="base" hangingPunct="0">
        <a:lnSpc>
          <a:spcPct val="120000"/>
        </a:lnSpc>
        <a:spcBef>
          <a:spcPct val="20000"/>
        </a:spcBef>
        <a:spcAft>
          <a:spcPct val="0"/>
        </a:spcAft>
        <a:buChar char="»"/>
        <a:defRPr sz="1400">
          <a:solidFill>
            <a:srgbClr val="471F90"/>
          </a:solidFill>
          <a:latin typeface="+mn-lt"/>
        </a:defRPr>
      </a:lvl5pPr>
      <a:lvl6pPr marL="2514600" indent="-228600" algn="l" rtl="0" fontAlgn="base">
        <a:lnSpc>
          <a:spcPct val="120000"/>
        </a:lnSpc>
        <a:spcBef>
          <a:spcPct val="20000"/>
        </a:spcBef>
        <a:spcAft>
          <a:spcPct val="0"/>
        </a:spcAft>
        <a:buChar char="»"/>
        <a:defRPr sz="1400">
          <a:solidFill>
            <a:srgbClr val="471F90"/>
          </a:solidFill>
          <a:latin typeface="+mn-lt"/>
        </a:defRPr>
      </a:lvl6pPr>
      <a:lvl7pPr marL="2971800" indent="-228600" algn="l" rtl="0" fontAlgn="base">
        <a:lnSpc>
          <a:spcPct val="120000"/>
        </a:lnSpc>
        <a:spcBef>
          <a:spcPct val="20000"/>
        </a:spcBef>
        <a:spcAft>
          <a:spcPct val="0"/>
        </a:spcAft>
        <a:buChar char="»"/>
        <a:defRPr sz="1400">
          <a:solidFill>
            <a:srgbClr val="471F90"/>
          </a:solidFill>
          <a:latin typeface="+mn-lt"/>
        </a:defRPr>
      </a:lvl7pPr>
      <a:lvl8pPr marL="3429000" indent="-228600" algn="l" rtl="0" fontAlgn="base">
        <a:lnSpc>
          <a:spcPct val="120000"/>
        </a:lnSpc>
        <a:spcBef>
          <a:spcPct val="20000"/>
        </a:spcBef>
        <a:spcAft>
          <a:spcPct val="0"/>
        </a:spcAft>
        <a:buChar char="»"/>
        <a:defRPr sz="1400">
          <a:solidFill>
            <a:srgbClr val="471F90"/>
          </a:solidFill>
          <a:latin typeface="+mn-lt"/>
        </a:defRPr>
      </a:lvl8pPr>
      <a:lvl9pPr marL="3886200" indent="-228600" algn="l" rtl="0" fontAlgn="base">
        <a:lnSpc>
          <a:spcPct val="120000"/>
        </a:lnSpc>
        <a:spcBef>
          <a:spcPct val="20000"/>
        </a:spcBef>
        <a:spcAft>
          <a:spcPct val="0"/>
        </a:spcAft>
        <a:buChar char="»"/>
        <a:defRPr sz="1400">
          <a:solidFill>
            <a:srgbClr val="471F9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4098" name="Group 16"/>
          <p:cNvGrpSpPr>
            <a:grpSpLocks/>
          </p:cNvGrpSpPr>
          <p:nvPr/>
        </p:nvGrpSpPr>
        <p:grpSpPr bwMode="auto">
          <a:xfrm>
            <a:off x="0" y="1106488"/>
            <a:ext cx="9144000" cy="323850"/>
            <a:chOff x="0" y="1026"/>
            <a:chExt cx="5760" cy="308"/>
          </a:xfrm>
        </p:grpSpPr>
        <p:pic>
          <p:nvPicPr>
            <p:cNvPr id="4109" name="Picture 17" descr="coloursrect"/>
            <p:cNvPicPr>
              <a:picLocks noChangeAspect="1" noChangeArrowheads="1"/>
            </p:cNvPicPr>
            <p:nvPr/>
          </p:nvPicPr>
          <p:blipFill>
            <a:blip r:embed="rId13" cstate="print">
              <a:extLst>
                <a:ext uri="{28A0092B-C50C-407E-A947-70E740481C1C}">
                  <a14:useLocalDpi xmlns:a14="http://schemas.microsoft.com/office/drawing/2010/main" val="0"/>
                </a:ext>
              </a:extLst>
            </a:blip>
            <a:srcRect r="11714"/>
            <a:stretch>
              <a:fillRect/>
            </a:stretch>
          </p:blipFill>
          <p:spPr bwMode="auto">
            <a:xfrm>
              <a:off x="0"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0" name="Picture 18" descr="coloursrect"/>
            <p:cNvPicPr>
              <a:picLocks noChangeAspect="1" noChangeArrowheads="1"/>
            </p:cNvPicPr>
            <p:nvPr/>
          </p:nvPicPr>
          <p:blipFill>
            <a:blip r:embed="rId13" cstate="print">
              <a:extLst>
                <a:ext uri="{28A0092B-C50C-407E-A947-70E740481C1C}">
                  <a14:useLocalDpi xmlns:a14="http://schemas.microsoft.com/office/drawing/2010/main" val="0"/>
                </a:ext>
              </a:extLst>
            </a:blip>
            <a:srcRect r="11714"/>
            <a:stretch>
              <a:fillRect/>
            </a:stretch>
          </p:blipFill>
          <p:spPr bwMode="auto">
            <a:xfrm flipH="1">
              <a:off x="1157"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1" name="Picture 19" descr="coloursrect"/>
            <p:cNvPicPr>
              <a:picLocks noChangeAspect="1" noChangeArrowheads="1"/>
            </p:cNvPicPr>
            <p:nvPr/>
          </p:nvPicPr>
          <p:blipFill>
            <a:blip r:embed="rId13" cstate="print">
              <a:extLst>
                <a:ext uri="{28A0092B-C50C-407E-A947-70E740481C1C}">
                  <a14:useLocalDpi xmlns:a14="http://schemas.microsoft.com/office/drawing/2010/main" val="0"/>
                </a:ext>
              </a:extLst>
            </a:blip>
            <a:srcRect r="11714"/>
            <a:stretch>
              <a:fillRect/>
            </a:stretch>
          </p:blipFill>
          <p:spPr bwMode="auto">
            <a:xfrm>
              <a:off x="2313"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2" name="Picture 20" descr="coloursrect"/>
            <p:cNvPicPr>
              <a:picLocks noChangeAspect="1" noChangeArrowheads="1"/>
            </p:cNvPicPr>
            <p:nvPr/>
          </p:nvPicPr>
          <p:blipFill>
            <a:blip r:embed="rId13" cstate="print">
              <a:extLst>
                <a:ext uri="{28A0092B-C50C-407E-A947-70E740481C1C}">
                  <a14:useLocalDpi xmlns:a14="http://schemas.microsoft.com/office/drawing/2010/main" val="0"/>
                </a:ext>
              </a:extLst>
            </a:blip>
            <a:srcRect r="11714"/>
            <a:stretch>
              <a:fillRect/>
            </a:stretch>
          </p:blipFill>
          <p:spPr bwMode="auto">
            <a:xfrm flipH="1">
              <a:off x="3446" y="1026"/>
              <a:ext cx="1157"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3" name="Picture 21" descr="coloursrect"/>
            <p:cNvPicPr>
              <a:picLocks noChangeAspect="1" noChangeArrowheads="1"/>
            </p:cNvPicPr>
            <p:nvPr/>
          </p:nvPicPr>
          <p:blipFill>
            <a:blip r:embed="rId13" cstate="print">
              <a:extLst>
                <a:ext uri="{28A0092B-C50C-407E-A947-70E740481C1C}">
                  <a14:useLocalDpi xmlns:a14="http://schemas.microsoft.com/office/drawing/2010/main" val="0"/>
                </a:ext>
              </a:extLst>
            </a:blip>
            <a:srcRect r="11714"/>
            <a:stretch>
              <a:fillRect/>
            </a:stretch>
          </p:blipFill>
          <p:spPr bwMode="auto">
            <a:xfrm>
              <a:off x="4604" y="1026"/>
              <a:ext cx="1156"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099" name="Rectangle 2"/>
          <p:cNvSpPr>
            <a:spLocks noChangeArrowheads="1"/>
          </p:cNvSpPr>
          <p:nvPr/>
        </p:nvSpPr>
        <p:spPr bwMode="auto">
          <a:xfrm>
            <a:off x="0" y="0"/>
            <a:ext cx="9144000" cy="1109663"/>
          </a:xfrm>
          <a:prstGeom prst="rect">
            <a:avLst/>
          </a:prstGeom>
          <a:solidFill>
            <a:srgbClr val="472986">
              <a:alpha val="9097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4100" name="Rectangle 3"/>
          <p:cNvSpPr>
            <a:spLocks noGrp="1" noChangeArrowheads="1"/>
          </p:cNvSpPr>
          <p:nvPr>
            <p:ph type="title"/>
          </p:nvPr>
        </p:nvSpPr>
        <p:spPr bwMode="auto">
          <a:xfrm>
            <a:off x="684213" y="320675"/>
            <a:ext cx="7786687" cy="86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AU" smtClean="0"/>
              <a:t>Click to edit Master title style</a:t>
            </a:r>
          </a:p>
        </p:txBody>
      </p:sp>
      <p:sp>
        <p:nvSpPr>
          <p:cNvPr id="4101" name="Rectangle 4"/>
          <p:cNvSpPr>
            <a:spLocks noGrp="1" noChangeArrowheads="1"/>
          </p:cNvSpPr>
          <p:nvPr>
            <p:ph type="body" idx="1"/>
          </p:nvPr>
        </p:nvSpPr>
        <p:spPr bwMode="auto">
          <a:xfrm>
            <a:off x="1727200" y="1736725"/>
            <a:ext cx="6959600" cy="438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4102" name="Line 8"/>
          <p:cNvSpPr>
            <a:spLocks noChangeShapeType="1"/>
          </p:cNvSpPr>
          <p:nvPr/>
        </p:nvSpPr>
        <p:spPr bwMode="auto">
          <a:xfrm>
            <a:off x="0" y="1119188"/>
            <a:ext cx="9144000" cy="0"/>
          </a:xfrm>
          <a:prstGeom prst="line">
            <a:avLst/>
          </a:prstGeom>
          <a:noFill/>
          <a:ln w="44450">
            <a:solidFill>
              <a:srgbClr val="800080"/>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4103" name="Rectangle 9"/>
          <p:cNvSpPr>
            <a:spLocks noChangeArrowheads="1"/>
          </p:cNvSpPr>
          <p:nvPr/>
        </p:nvSpPr>
        <p:spPr bwMode="auto">
          <a:xfrm>
            <a:off x="0" y="6416675"/>
            <a:ext cx="9144000" cy="441325"/>
          </a:xfrm>
          <a:prstGeom prst="rect">
            <a:avLst/>
          </a:prstGeom>
          <a:gradFill rotWithShape="1">
            <a:gsLst>
              <a:gs pos="0">
                <a:srgbClr val="800080"/>
              </a:gs>
              <a:gs pos="50000">
                <a:srgbClr val="AA55AA"/>
              </a:gs>
              <a:gs pos="100000">
                <a:srgbClr val="800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4104" name="Picture 13" descr="csc_logoshapes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83538" y="3933825"/>
            <a:ext cx="1160462" cy="248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 name="Rectangle 23"/>
          <p:cNvSpPr>
            <a:spLocks noChangeArrowheads="1"/>
          </p:cNvSpPr>
          <p:nvPr/>
        </p:nvSpPr>
        <p:spPr bwMode="auto">
          <a:xfrm>
            <a:off x="0" y="1139825"/>
            <a:ext cx="9144000" cy="300038"/>
          </a:xfrm>
          <a:prstGeom prst="rect">
            <a:avLst/>
          </a:prstGeom>
          <a:solidFill>
            <a:srgbClr val="800080">
              <a:alpha val="1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4106" name="Rectangle 27"/>
          <p:cNvSpPr>
            <a:spLocks noChangeArrowheads="1"/>
          </p:cNvSpPr>
          <p:nvPr/>
        </p:nvSpPr>
        <p:spPr bwMode="auto">
          <a:xfrm>
            <a:off x="187325" y="6416675"/>
            <a:ext cx="88566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AU" sz="1200">
                <a:solidFill>
                  <a:schemeClr val="bg1"/>
                </a:solidFill>
              </a:rPr>
              <a:t>   Supporting the provision of quality, inclusive children’s services   </a:t>
            </a:r>
          </a:p>
        </p:txBody>
      </p:sp>
      <p:pic>
        <p:nvPicPr>
          <p:cNvPr id="4107" name="Picture 30" descr="CSC_cmyk-PMSbreak_portrait"/>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1625" y="4602163"/>
            <a:ext cx="981075" cy="885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32" descr="cccclogo [Converted]"/>
          <p:cNvPicPr>
            <a:picLocks noChangeAspect="1" noChangeArrowheads="1"/>
          </p:cNvPicPr>
          <p:nvPr/>
        </p:nvPicPr>
        <p:blipFill>
          <a:blip r:embed="rId16"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207963" y="5600700"/>
            <a:ext cx="1122362" cy="51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ransition/>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lnSpc>
          <a:spcPct val="120000"/>
        </a:lnSpc>
        <a:spcBef>
          <a:spcPct val="20000"/>
        </a:spcBef>
        <a:spcAft>
          <a:spcPct val="0"/>
        </a:spcAft>
        <a:buClr>
          <a:srgbClr val="3BB33B"/>
        </a:buClr>
        <a:buFont typeface="Wingdings" pitchFamily="2" charset="2"/>
        <a:buChar char="§"/>
        <a:defRPr sz="2400">
          <a:solidFill>
            <a:srgbClr val="471F90"/>
          </a:solidFill>
          <a:latin typeface="+mn-lt"/>
          <a:ea typeface="+mn-ea"/>
          <a:cs typeface="+mn-cs"/>
        </a:defRPr>
      </a:lvl1pPr>
      <a:lvl2pPr marL="742950" indent="-285750" algn="l" rtl="0" eaLnBrk="0" fontAlgn="base" hangingPunct="0">
        <a:lnSpc>
          <a:spcPct val="120000"/>
        </a:lnSpc>
        <a:spcBef>
          <a:spcPct val="20000"/>
        </a:spcBef>
        <a:spcAft>
          <a:spcPct val="0"/>
        </a:spcAft>
        <a:buChar char="–"/>
        <a:defRPr sz="2000">
          <a:solidFill>
            <a:srgbClr val="471F90"/>
          </a:solidFill>
          <a:latin typeface="+mn-lt"/>
        </a:defRPr>
      </a:lvl2pPr>
      <a:lvl3pPr marL="1143000" indent="-228600" algn="l" rtl="0" eaLnBrk="0" fontAlgn="base" hangingPunct="0">
        <a:lnSpc>
          <a:spcPct val="120000"/>
        </a:lnSpc>
        <a:spcBef>
          <a:spcPct val="20000"/>
        </a:spcBef>
        <a:spcAft>
          <a:spcPct val="0"/>
        </a:spcAft>
        <a:buChar char="•"/>
        <a:defRPr sz="2400">
          <a:solidFill>
            <a:srgbClr val="471F90"/>
          </a:solidFill>
          <a:latin typeface="+mn-lt"/>
        </a:defRPr>
      </a:lvl3pPr>
      <a:lvl4pPr marL="1600200" indent="-228600" algn="l" rtl="0" eaLnBrk="0" fontAlgn="base" hangingPunct="0">
        <a:lnSpc>
          <a:spcPct val="120000"/>
        </a:lnSpc>
        <a:spcBef>
          <a:spcPct val="20000"/>
        </a:spcBef>
        <a:spcAft>
          <a:spcPct val="0"/>
        </a:spcAft>
        <a:buChar char="–"/>
        <a:defRPr sz="1600">
          <a:solidFill>
            <a:srgbClr val="471F90"/>
          </a:solidFill>
          <a:latin typeface="+mn-lt"/>
        </a:defRPr>
      </a:lvl4pPr>
      <a:lvl5pPr marL="2057400" indent="-228600" algn="l" rtl="0" eaLnBrk="0" fontAlgn="base" hangingPunct="0">
        <a:lnSpc>
          <a:spcPct val="120000"/>
        </a:lnSpc>
        <a:spcBef>
          <a:spcPct val="20000"/>
        </a:spcBef>
        <a:spcAft>
          <a:spcPct val="0"/>
        </a:spcAft>
        <a:buChar char="»"/>
        <a:defRPr sz="1400">
          <a:solidFill>
            <a:srgbClr val="471F90"/>
          </a:solidFill>
          <a:latin typeface="+mn-lt"/>
        </a:defRPr>
      </a:lvl5pPr>
      <a:lvl6pPr marL="2514600" indent="-228600" algn="l" rtl="0" fontAlgn="base">
        <a:lnSpc>
          <a:spcPct val="120000"/>
        </a:lnSpc>
        <a:spcBef>
          <a:spcPct val="20000"/>
        </a:spcBef>
        <a:spcAft>
          <a:spcPct val="0"/>
        </a:spcAft>
        <a:buChar char="»"/>
        <a:defRPr sz="1400">
          <a:solidFill>
            <a:srgbClr val="471F90"/>
          </a:solidFill>
          <a:latin typeface="+mn-lt"/>
        </a:defRPr>
      </a:lvl6pPr>
      <a:lvl7pPr marL="2971800" indent="-228600" algn="l" rtl="0" fontAlgn="base">
        <a:lnSpc>
          <a:spcPct val="120000"/>
        </a:lnSpc>
        <a:spcBef>
          <a:spcPct val="20000"/>
        </a:spcBef>
        <a:spcAft>
          <a:spcPct val="0"/>
        </a:spcAft>
        <a:buChar char="»"/>
        <a:defRPr sz="1400">
          <a:solidFill>
            <a:srgbClr val="471F90"/>
          </a:solidFill>
          <a:latin typeface="+mn-lt"/>
        </a:defRPr>
      </a:lvl7pPr>
      <a:lvl8pPr marL="3429000" indent="-228600" algn="l" rtl="0" fontAlgn="base">
        <a:lnSpc>
          <a:spcPct val="120000"/>
        </a:lnSpc>
        <a:spcBef>
          <a:spcPct val="20000"/>
        </a:spcBef>
        <a:spcAft>
          <a:spcPct val="0"/>
        </a:spcAft>
        <a:buChar char="»"/>
        <a:defRPr sz="1400">
          <a:solidFill>
            <a:srgbClr val="471F90"/>
          </a:solidFill>
          <a:latin typeface="+mn-lt"/>
        </a:defRPr>
      </a:lvl8pPr>
      <a:lvl9pPr marL="3886200" indent="-228600" algn="l" rtl="0" fontAlgn="base">
        <a:lnSpc>
          <a:spcPct val="120000"/>
        </a:lnSpc>
        <a:spcBef>
          <a:spcPct val="20000"/>
        </a:spcBef>
        <a:spcAft>
          <a:spcPct val="0"/>
        </a:spcAft>
        <a:buChar char="»"/>
        <a:defRPr sz="1400">
          <a:solidFill>
            <a:srgbClr val="471F9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43.wmf"/></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3625" y="2593975"/>
            <a:ext cx="7226300" cy="1323439"/>
          </a:xfrm>
          <a:prstGeom prst="rect">
            <a:avLst/>
          </a:prstGeom>
          <a:noFill/>
        </p:spPr>
        <p:txBody>
          <a:bodyPr>
            <a:spAutoFit/>
          </a:bodyPr>
          <a:lstStyle/>
          <a:p>
            <a:pPr algn="ctr">
              <a:defRPr/>
            </a:pPr>
            <a:r>
              <a:rPr lang="en-AU" sz="4000" b="1" dirty="0" smtClean="0">
                <a:latin typeface="+mn-lt"/>
                <a:cs typeface="+mn-cs"/>
              </a:rPr>
              <a:t>NQF Working Group </a:t>
            </a:r>
          </a:p>
          <a:p>
            <a:pPr algn="ctr">
              <a:defRPr/>
            </a:pPr>
            <a:r>
              <a:rPr lang="en-AU" sz="4000" b="1" dirty="0" smtClean="0">
                <a:latin typeface="+mn-lt"/>
                <a:cs typeface="+mn-cs"/>
              </a:rPr>
              <a:t>Session 2</a:t>
            </a:r>
            <a:endParaRPr lang="en-AU" sz="4000" b="1" dirty="0">
              <a:latin typeface="+mn-lt"/>
              <a:cs typeface="+mn-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Your responses-EYLF – what you want</a:t>
            </a:r>
            <a:endParaRPr lang="en-AU" dirty="0"/>
          </a:p>
        </p:txBody>
      </p:sp>
      <p:pic>
        <p:nvPicPr>
          <p:cNvPr id="2050" name="Picture 2" descr="C:\Users\gailindsay\Documents\NQF working Gorups\Batemans Bay\Session 1\EYLF what do you wa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544"/>
            <a:ext cx="9144000" cy="4842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128894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EYLF: Current Knowledge </a:t>
            </a:r>
            <a:endParaRPr lang="en-AU" dirty="0"/>
          </a:p>
        </p:txBody>
      </p:sp>
      <p:pic>
        <p:nvPicPr>
          <p:cNvPr id="3074" name="Picture 2" descr="C:\Users\gailindsay\Documents\NQF working Gorups\Batemans Bay\Session 1\EYLF Current knowled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639" y="1704107"/>
            <a:ext cx="9559639" cy="4779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848462"/>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EYLF: </a:t>
            </a:r>
            <a:r>
              <a:rPr lang="en-AU" dirty="0"/>
              <a:t>T</a:t>
            </a:r>
            <a:r>
              <a:rPr lang="en-AU" dirty="0" smtClean="0"/>
              <a:t>eam Knowledge</a:t>
            </a:r>
            <a:endParaRPr lang="en-AU" dirty="0"/>
          </a:p>
        </p:txBody>
      </p:sp>
      <p:pic>
        <p:nvPicPr>
          <p:cNvPr id="4098" name="Picture 2" descr="C:\Users\gailindsay\Documents\NQF working Gorups\Batemans Bay\Session 1\EYLF team know.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83327"/>
            <a:ext cx="9144000" cy="4821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0921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EYLF: Confidence</a:t>
            </a:r>
            <a:endParaRPr lang="en-AU" dirty="0"/>
          </a:p>
        </p:txBody>
      </p:sp>
      <p:pic>
        <p:nvPicPr>
          <p:cNvPr id="5122" name="Picture 2" descr="C:\Users\gailindsay\Documents\NQF working Gorups\Batemans Bay\Session 1\EYLF confidenc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545"/>
            <a:ext cx="9144000" cy="48213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6370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EYLF: issues to resolve</a:t>
            </a:r>
            <a:endParaRPr lang="en-AU" dirty="0"/>
          </a:p>
        </p:txBody>
      </p:sp>
      <p:pic>
        <p:nvPicPr>
          <p:cNvPr id="6146" name="Picture 2" descr="C:\Users\gailindsay\Documents\NQF working Gorups\Batemans Bay\Session 1\EYLF issues to resolv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545"/>
            <a:ext cx="9144000" cy="4862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5321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EYLF: Biggest Challenge</a:t>
            </a:r>
            <a:endParaRPr lang="en-AU" dirty="0"/>
          </a:p>
        </p:txBody>
      </p:sp>
      <p:pic>
        <p:nvPicPr>
          <p:cNvPr id="7170" name="Picture 2" descr="C:\Users\gailindsay\Documents\NQF working Gorups\Batemans Bay\Session 1\EYLF Biggest Challe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545"/>
            <a:ext cx="9144000" cy="4883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449867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EYLF: </a:t>
            </a:r>
            <a:r>
              <a:rPr lang="en-AU" dirty="0"/>
              <a:t>N</a:t>
            </a:r>
            <a:r>
              <a:rPr lang="en-AU" dirty="0" smtClean="0"/>
              <a:t>ext Steps</a:t>
            </a:r>
            <a:endParaRPr lang="en-AU" dirty="0"/>
          </a:p>
        </p:txBody>
      </p:sp>
      <p:pic>
        <p:nvPicPr>
          <p:cNvPr id="8194" name="Picture 2" descr="C:\Users\gailindsay\Documents\NQF working Gorups\Batemans Bay\Session 1\EYLF next ste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4109"/>
            <a:ext cx="9144000" cy="4821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811288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NQF &amp; NQS/what you want</a:t>
            </a:r>
            <a:endParaRPr lang="en-AU" dirty="0"/>
          </a:p>
        </p:txBody>
      </p:sp>
      <p:pic>
        <p:nvPicPr>
          <p:cNvPr id="1026" name="Picture 2" descr="C:\Users\gailindsay\Documents\NQF working Gorups\Batemans Bay\Session 1\What do you want.NQ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4109"/>
            <a:ext cx="9144000" cy="4842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30799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NQF &amp; </a:t>
            </a:r>
            <a:r>
              <a:rPr lang="en-AU" dirty="0" smtClean="0"/>
              <a:t>NQS:</a:t>
            </a:r>
            <a:r>
              <a:rPr lang="en-AU" dirty="0"/>
              <a:t> Current Knowledge</a:t>
            </a:r>
            <a:r>
              <a:rPr lang="en-AU" dirty="0" smtClean="0"/>
              <a:t> </a:t>
            </a:r>
            <a:endParaRPr lang="en-AU" dirty="0"/>
          </a:p>
        </p:txBody>
      </p:sp>
      <p:sp>
        <p:nvSpPr>
          <p:cNvPr id="3" name="Content Placeholder 2"/>
          <p:cNvSpPr>
            <a:spLocks noGrp="1"/>
          </p:cNvSpPr>
          <p:nvPr>
            <p:ph idx="1"/>
          </p:nvPr>
        </p:nvSpPr>
        <p:spPr/>
        <p:txBody>
          <a:bodyPr/>
          <a:lstStyle/>
          <a:p>
            <a:endParaRPr lang="en-AU" dirty="0"/>
          </a:p>
        </p:txBody>
      </p:sp>
      <p:pic>
        <p:nvPicPr>
          <p:cNvPr id="2050" name="Picture 2" descr="C:\Users\gailindsay\Documents\NQF working Gorups\Batemans Bay\Session 1\current knwledgeNQ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0037" y="1371600"/>
            <a:ext cx="13612091" cy="6598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72877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NQF &amp; NQS: </a:t>
            </a:r>
            <a:r>
              <a:rPr lang="en-AU" dirty="0" smtClean="0"/>
              <a:t>Team Knowledge </a:t>
            </a:r>
            <a:endParaRPr lang="en-AU" dirty="0"/>
          </a:p>
        </p:txBody>
      </p:sp>
      <p:sp>
        <p:nvSpPr>
          <p:cNvPr id="3" name="Content Placeholder 2"/>
          <p:cNvSpPr>
            <a:spLocks noGrp="1"/>
          </p:cNvSpPr>
          <p:nvPr>
            <p:ph idx="1"/>
          </p:nvPr>
        </p:nvSpPr>
        <p:spPr/>
        <p:txBody>
          <a:bodyPr/>
          <a:lstStyle/>
          <a:p>
            <a:endParaRPr lang="en-AU" dirty="0"/>
          </a:p>
        </p:txBody>
      </p:sp>
      <p:pic>
        <p:nvPicPr>
          <p:cNvPr id="3074" name="Picture 2" descr="C:\Users\gailindsay\Documents\NQF working Gorups\Batemans Bay\Session 1\team knowledgeNQ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04109"/>
            <a:ext cx="9518074" cy="4759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33382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z="3600" b="1" smtClean="0">
                <a:latin typeface="Calibri" pitchFamily="34" charset="0"/>
              </a:rPr>
              <a:t>Children’s Services Central</a:t>
            </a:r>
          </a:p>
        </p:txBody>
      </p:sp>
      <p:sp>
        <p:nvSpPr>
          <p:cNvPr id="7171" name="Content Placeholder 2"/>
          <p:cNvSpPr>
            <a:spLocks noGrp="1"/>
          </p:cNvSpPr>
          <p:nvPr>
            <p:ph idx="1"/>
          </p:nvPr>
        </p:nvSpPr>
        <p:spPr>
          <a:xfrm>
            <a:off x="1111250" y="1955800"/>
            <a:ext cx="7807325" cy="4318000"/>
          </a:xfrm>
        </p:spPr>
        <p:txBody>
          <a:bodyPr/>
          <a:lstStyle/>
          <a:p>
            <a:pPr>
              <a:lnSpc>
                <a:spcPct val="100000"/>
              </a:lnSpc>
              <a:buFont typeface="Wingdings" pitchFamily="2" charset="2"/>
              <a:buNone/>
              <a:defRPr/>
            </a:pPr>
            <a:r>
              <a:rPr lang="en-US" b="1" dirty="0" smtClean="0">
                <a:latin typeface="Calibri" pitchFamily="34" charset="0"/>
              </a:rPr>
              <a:t>Who we are:</a:t>
            </a:r>
          </a:p>
          <a:p>
            <a:pPr>
              <a:lnSpc>
                <a:spcPct val="100000"/>
              </a:lnSpc>
              <a:defRPr/>
            </a:pPr>
            <a:r>
              <a:rPr lang="en-US" sz="2200" dirty="0" smtClean="0">
                <a:latin typeface="Calibri" pitchFamily="34" charset="0"/>
              </a:rPr>
              <a:t>Children’s Services Central is the NSW Professional Support Coordinator (PSC)</a:t>
            </a:r>
          </a:p>
          <a:p>
            <a:pPr>
              <a:lnSpc>
                <a:spcPct val="100000"/>
              </a:lnSpc>
              <a:defRPr/>
            </a:pPr>
            <a:r>
              <a:rPr lang="en-US" sz="2200" dirty="0" smtClean="0">
                <a:latin typeface="Calibri" pitchFamily="34" charset="0"/>
              </a:rPr>
              <a:t>We are funded by the Australian Government</a:t>
            </a:r>
          </a:p>
          <a:p>
            <a:pPr>
              <a:lnSpc>
                <a:spcPct val="100000"/>
              </a:lnSpc>
              <a:defRPr/>
            </a:pPr>
            <a:r>
              <a:rPr lang="en-US" sz="2200" dirty="0" smtClean="0">
                <a:latin typeface="Calibri" pitchFamily="34" charset="0"/>
              </a:rPr>
              <a:t>We are a part of the Inclusion and Professional Support </a:t>
            </a:r>
          </a:p>
          <a:p>
            <a:pPr marL="0" indent="0">
              <a:lnSpc>
                <a:spcPct val="100000"/>
              </a:lnSpc>
              <a:buFont typeface="Wingdings" pitchFamily="2" charset="2"/>
              <a:buNone/>
              <a:defRPr/>
            </a:pPr>
            <a:r>
              <a:rPr lang="en-US" sz="2200" dirty="0" smtClean="0">
                <a:latin typeface="Calibri" pitchFamily="34" charset="0"/>
              </a:rPr>
              <a:t>      Program (IPSP).</a:t>
            </a:r>
          </a:p>
          <a:p>
            <a:pPr>
              <a:defRPr/>
            </a:pPr>
            <a:endParaRPr lang="en-US" sz="2200" dirty="0" smtClean="0">
              <a:latin typeface="Calibri" pitchFamily="34" charset="0"/>
            </a:endParaRPr>
          </a:p>
        </p:txBody>
      </p:sp>
      <p:pic>
        <p:nvPicPr>
          <p:cNvPr id="614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475" y="4606925"/>
            <a:ext cx="2911475" cy="175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NQF &amp; </a:t>
            </a:r>
            <a:r>
              <a:rPr lang="en-AU" dirty="0" smtClean="0"/>
              <a:t>NQS: Confidence</a:t>
            </a:r>
            <a:endParaRPr lang="en-AU" dirty="0"/>
          </a:p>
        </p:txBody>
      </p:sp>
      <p:sp>
        <p:nvSpPr>
          <p:cNvPr id="3" name="Content Placeholder 2"/>
          <p:cNvSpPr>
            <a:spLocks noGrp="1"/>
          </p:cNvSpPr>
          <p:nvPr>
            <p:ph idx="1"/>
          </p:nvPr>
        </p:nvSpPr>
        <p:spPr/>
        <p:txBody>
          <a:bodyPr/>
          <a:lstStyle/>
          <a:p>
            <a:endParaRPr lang="en-AU" dirty="0"/>
          </a:p>
        </p:txBody>
      </p:sp>
      <p:pic>
        <p:nvPicPr>
          <p:cNvPr id="4098" name="Picture 2" descr="C:\Users\gailindsay\Documents\NQF working Gorups\Batemans Bay\Session 1\ConfidenceNQ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62545"/>
            <a:ext cx="9642764" cy="4821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693910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NQF &amp; </a:t>
            </a:r>
            <a:r>
              <a:rPr lang="en-AU" dirty="0" smtClean="0"/>
              <a:t>NQS: Issues to Resolve</a:t>
            </a:r>
            <a:endParaRPr lang="en-AU" dirty="0"/>
          </a:p>
        </p:txBody>
      </p:sp>
      <p:sp>
        <p:nvSpPr>
          <p:cNvPr id="3" name="Content Placeholder 2"/>
          <p:cNvSpPr>
            <a:spLocks noGrp="1"/>
          </p:cNvSpPr>
          <p:nvPr>
            <p:ph idx="1"/>
          </p:nvPr>
        </p:nvSpPr>
        <p:spPr/>
        <p:txBody>
          <a:bodyPr/>
          <a:lstStyle/>
          <a:p>
            <a:endParaRPr lang="en-AU" dirty="0"/>
          </a:p>
        </p:txBody>
      </p:sp>
      <p:pic>
        <p:nvPicPr>
          <p:cNvPr id="5122" name="Picture 2" descr="C:\Users\gailindsay\Documents\NQF working Gorups\Batemans Bay\Session 1\Issues to resolve NQ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037" y="1641764"/>
            <a:ext cx="9642764" cy="4821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814707"/>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NQF &amp; </a:t>
            </a:r>
            <a:r>
              <a:rPr lang="en-AU" dirty="0" smtClean="0"/>
              <a:t>NQS: Biggest Challenge</a:t>
            </a:r>
            <a:endParaRPr lang="en-AU" dirty="0"/>
          </a:p>
        </p:txBody>
      </p:sp>
      <p:sp>
        <p:nvSpPr>
          <p:cNvPr id="3" name="Content Placeholder 2"/>
          <p:cNvSpPr>
            <a:spLocks noGrp="1"/>
          </p:cNvSpPr>
          <p:nvPr>
            <p:ph idx="1"/>
          </p:nvPr>
        </p:nvSpPr>
        <p:spPr/>
        <p:txBody>
          <a:bodyPr/>
          <a:lstStyle/>
          <a:p>
            <a:endParaRPr lang="en-AU" dirty="0"/>
          </a:p>
        </p:txBody>
      </p:sp>
      <p:pic>
        <p:nvPicPr>
          <p:cNvPr id="6146" name="Picture 2" descr="C:\Users\gailindsay\Documents\NQF working Gorups\Batemans Bay\Session 1\challeng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6128" y="1724889"/>
            <a:ext cx="13217237" cy="66086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7314387"/>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NQF &amp; NQS</a:t>
            </a:r>
            <a:r>
              <a:rPr lang="en-AU" dirty="0" smtClean="0"/>
              <a:t>: Next Steps</a:t>
            </a:r>
            <a:endParaRPr lang="en-AU" dirty="0"/>
          </a:p>
        </p:txBody>
      </p:sp>
      <p:sp>
        <p:nvSpPr>
          <p:cNvPr id="3" name="Content Placeholder 2"/>
          <p:cNvSpPr>
            <a:spLocks noGrp="1"/>
          </p:cNvSpPr>
          <p:nvPr>
            <p:ph idx="1"/>
          </p:nvPr>
        </p:nvSpPr>
        <p:spPr/>
        <p:txBody>
          <a:bodyPr/>
          <a:lstStyle/>
          <a:p>
            <a:endParaRPr lang="en-AU" dirty="0"/>
          </a:p>
        </p:txBody>
      </p:sp>
      <p:pic>
        <p:nvPicPr>
          <p:cNvPr id="7170" name="Picture 2" descr="C:\Users\gailindsay\Documents\NQF working Gorups\Batemans Bay\Session 1\EYLF next step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83327"/>
            <a:ext cx="9144000" cy="4779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13100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AU" b="1" dirty="0" smtClean="0"/>
              <a:t>Thinking!</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6993" y="3116179"/>
            <a:ext cx="2416700" cy="318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loud Callout 2"/>
          <p:cNvSpPr/>
          <p:nvPr/>
        </p:nvSpPr>
        <p:spPr>
          <a:xfrm rot="446494">
            <a:off x="2991233" y="1928167"/>
            <a:ext cx="2442411" cy="1284263"/>
          </a:xfrm>
          <a:prstGeom prst="cloudCallo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AU" dirty="0" smtClean="0"/>
              <a:t>Thinking environment?</a:t>
            </a:r>
            <a:endParaRPr lang="en-AU" dirty="0"/>
          </a:p>
        </p:txBody>
      </p:sp>
      <p:sp>
        <p:nvSpPr>
          <p:cNvPr id="6" name="Cloud Callout 5"/>
          <p:cNvSpPr/>
          <p:nvPr/>
        </p:nvSpPr>
        <p:spPr>
          <a:xfrm rot="931348">
            <a:off x="4285320" y="2819306"/>
            <a:ext cx="2442411" cy="1284263"/>
          </a:xfrm>
          <a:prstGeom prst="cloudCallou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AU" dirty="0" smtClean="0"/>
              <a:t>Thinking pairs?</a:t>
            </a:r>
            <a:endParaRPr lang="en-AU"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World Café </a:t>
            </a:r>
            <a:endParaRPr lang="en-AU"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6336" y="1777071"/>
            <a:ext cx="4541837" cy="460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190598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An overview of the Self Assessment</a:t>
            </a:r>
            <a:endParaRPr lang="en-AU" dirty="0"/>
          </a:p>
        </p:txBody>
      </p:sp>
      <p:graphicFrame>
        <p:nvGraphicFramePr>
          <p:cNvPr id="3" name="Diagram 2"/>
          <p:cNvGraphicFramePr/>
          <p:nvPr>
            <p:extLst>
              <p:ext uri="{D42A27DB-BD31-4B8C-83A1-F6EECF244321}">
                <p14:modId xmlns:p14="http://schemas.microsoft.com/office/powerpoint/2010/main" val="2147159178"/>
              </p:ext>
            </p:extLst>
          </p:nvPr>
        </p:nvGraphicFramePr>
        <p:xfrm>
          <a:off x="997528" y="1724891"/>
          <a:ext cx="8146472" cy="46343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387514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AU" dirty="0" smtClean="0"/>
              <a:t>Critical Reflection</a:t>
            </a:r>
          </a:p>
        </p:txBody>
      </p:sp>
      <p:sp>
        <p:nvSpPr>
          <p:cNvPr id="18435" name="Content Placeholder 2"/>
          <p:cNvSpPr>
            <a:spLocks noGrp="1"/>
          </p:cNvSpPr>
          <p:nvPr>
            <p:ph idx="1"/>
          </p:nvPr>
        </p:nvSpPr>
        <p:spPr>
          <a:xfrm>
            <a:off x="1560262" y="2180974"/>
            <a:ext cx="6875463" cy="4525962"/>
          </a:xfrm>
        </p:spPr>
        <p:txBody>
          <a:bodyPr/>
          <a:lstStyle/>
          <a:p>
            <a:pPr marL="0" indent="0" eaLnBrk="1" hangingPunct="1">
              <a:buFont typeface="Arial" charset="0"/>
              <a:buNone/>
              <a:defRPr/>
            </a:pPr>
            <a:r>
              <a:rPr lang="en-AU" dirty="0" smtClean="0">
                <a:solidFill>
                  <a:srgbClr val="52237F"/>
                </a:solidFill>
              </a:rPr>
              <a:t>Reflective Practice is a form of </a:t>
            </a:r>
            <a:r>
              <a:rPr lang="en-AU" b="1" dirty="0" smtClean="0">
                <a:solidFill>
                  <a:srgbClr val="52237F"/>
                </a:solidFill>
              </a:rPr>
              <a:t>ongoing learning </a:t>
            </a:r>
            <a:r>
              <a:rPr lang="en-AU" dirty="0" smtClean="0">
                <a:solidFill>
                  <a:srgbClr val="52237F"/>
                </a:solidFill>
              </a:rPr>
              <a:t>that involves </a:t>
            </a:r>
            <a:r>
              <a:rPr lang="en-AU" b="1" dirty="0" smtClean="0">
                <a:solidFill>
                  <a:srgbClr val="52237F"/>
                </a:solidFill>
              </a:rPr>
              <a:t>engaging with questions </a:t>
            </a:r>
            <a:r>
              <a:rPr lang="en-AU" dirty="0" smtClean="0">
                <a:solidFill>
                  <a:srgbClr val="52237F"/>
                </a:solidFill>
              </a:rPr>
              <a:t>of </a:t>
            </a:r>
            <a:r>
              <a:rPr lang="en-AU" b="1" dirty="0" smtClean="0">
                <a:solidFill>
                  <a:srgbClr val="52237F"/>
                </a:solidFill>
              </a:rPr>
              <a:t>philosophy, ethics and practice</a:t>
            </a:r>
          </a:p>
          <a:p>
            <a:pPr marL="0" indent="0" eaLnBrk="1" hangingPunct="1">
              <a:buFont typeface="Arial" charset="0"/>
              <a:buNone/>
              <a:defRPr/>
            </a:pPr>
            <a:r>
              <a:rPr lang="en-AU" b="1" dirty="0" smtClean="0">
                <a:solidFill>
                  <a:srgbClr val="52237F"/>
                </a:solidFill>
              </a:rPr>
              <a:t>Critical Reflection </a:t>
            </a:r>
            <a:r>
              <a:rPr lang="en-AU" dirty="0" smtClean="0">
                <a:solidFill>
                  <a:srgbClr val="52237F"/>
                </a:solidFill>
              </a:rPr>
              <a:t>describes reflective practices that focus on implications </a:t>
            </a:r>
            <a:r>
              <a:rPr lang="en-AU" b="1" dirty="0" smtClean="0">
                <a:solidFill>
                  <a:srgbClr val="52237F"/>
                </a:solidFill>
              </a:rPr>
              <a:t>for equity and social justice</a:t>
            </a:r>
          </a:p>
          <a:p>
            <a:pPr eaLnBrk="1" hangingPunct="1">
              <a:buFont typeface="Arial" charset="0"/>
              <a:buNone/>
              <a:defRPr/>
            </a:pPr>
            <a:r>
              <a:rPr lang="en-AU" dirty="0" smtClean="0">
                <a:solidFill>
                  <a:srgbClr val="52237F"/>
                </a:solidFill>
              </a:rPr>
              <a:t>	</a:t>
            </a:r>
            <a:endParaRPr lang="en-AU" i="1" dirty="0" smtClean="0">
              <a:solidFill>
                <a:srgbClr val="52237F"/>
              </a:solidFill>
            </a:endParaRPr>
          </a:p>
        </p:txBody>
      </p:sp>
      <p:sp>
        <p:nvSpPr>
          <p:cNvPr id="4" name="Rectangle 3"/>
          <p:cNvSpPr/>
          <p:nvPr/>
        </p:nvSpPr>
        <p:spPr>
          <a:xfrm>
            <a:off x="468313" y="5349875"/>
            <a:ext cx="7848600" cy="307975"/>
          </a:xfrm>
          <a:prstGeom prst="rect">
            <a:avLst/>
          </a:prstGeom>
        </p:spPr>
        <p:txBody>
          <a:bodyPr>
            <a:spAutoFit/>
          </a:bodyPr>
          <a:lstStyle/>
          <a:p>
            <a:pPr>
              <a:buFont typeface="Arial" charset="0"/>
              <a:buNone/>
              <a:defRPr/>
            </a:pPr>
            <a:r>
              <a:rPr lang="en-AU" sz="1400" dirty="0" smtClean="0">
                <a:solidFill>
                  <a:srgbClr val="52237F"/>
                </a:solidFill>
                <a:latin typeface="+mn-lt"/>
              </a:rPr>
              <a:t>	DEEWR </a:t>
            </a:r>
            <a:r>
              <a:rPr lang="en-AU" sz="1400" dirty="0">
                <a:solidFill>
                  <a:srgbClr val="52237F"/>
                </a:solidFill>
                <a:latin typeface="+mn-lt"/>
              </a:rPr>
              <a:t>(2009) EYLF pp. 13 &amp; 45 </a:t>
            </a:r>
          </a:p>
        </p:txBody>
      </p:sp>
    </p:spTree>
    <p:extLst>
      <p:ext uri="{BB962C8B-B14F-4D97-AF65-F5344CB8AC3E}">
        <p14:creationId xmlns:p14="http://schemas.microsoft.com/office/powerpoint/2010/main" val="320457150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AU" dirty="0" smtClean="0"/>
              <a:t>Why should we reflect?</a:t>
            </a:r>
          </a:p>
        </p:txBody>
      </p:sp>
      <p:sp>
        <p:nvSpPr>
          <p:cNvPr id="20483" name="Content Placeholder 2"/>
          <p:cNvSpPr>
            <a:spLocks noGrp="1"/>
          </p:cNvSpPr>
          <p:nvPr>
            <p:ph idx="1"/>
          </p:nvPr>
        </p:nvSpPr>
        <p:spPr>
          <a:xfrm>
            <a:off x="1560261" y="2060659"/>
            <a:ext cx="6875463" cy="4525962"/>
          </a:xfrm>
        </p:spPr>
        <p:txBody>
          <a:bodyPr/>
          <a:lstStyle/>
          <a:p>
            <a:pPr eaLnBrk="1" hangingPunct="1">
              <a:buFont typeface="Arial" charset="0"/>
              <a:buNone/>
            </a:pPr>
            <a:r>
              <a:rPr lang="en-AU" dirty="0" smtClean="0"/>
              <a:t>“Questioning how and why certain practices occur is the most effective way to begin critically examining service practice.”</a:t>
            </a:r>
          </a:p>
          <a:p>
            <a:pPr eaLnBrk="1" hangingPunct="1">
              <a:buFont typeface="Arial" charset="0"/>
              <a:buNone/>
            </a:pPr>
            <a:endParaRPr lang="en-AU" dirty="0" smtClean="0"/>
          </a:p>
          <a:p>
            <a:pPr eaLnBrk="1" hangingPunct="1">
              <a:buFont typeface="Arial" charset="0"/>
              <a:buNone/>
            </a:pPr>
            <a:r>
              <a:rPr lang="en-US" dirty="0" smtClean="0"/>
              <a:t>“The most effective improvements to service delivery are initiated from within the service, rather than being imposed from the outside</a:t>
            </a:r>
            <a:r>
              <a:rPr lang="en-US" i="1" dirty="0" smtClean="0"/>
              <a:t>.” </a:t>
            </a:r>
            <a:endParaRPr lang="en-AU" dirty="0" smtClean="0"/>
          </a:p>
          <a:p>
            <a:pPr eaLnBrk="1" hangingPunct="1">
              <a:buFont typeface="Arial" charset="0"/>
              <a:buNone/>
            </a:pPr>
            <a:r>
              <a:rPr lang="en-AU" dirty="0" smtClean="0"/>
              <a:t>									</a:t>
            </a:r>
            <a:endParaRPr lang="en-AU" sz="1400" i="1" dirty="0" smtClean="0"/>
          </a:p>
        </p:txBody>
      </p:sp>
      <p:sp>
        <p:nvSpPr>
          <p:cNvPr id="4" name="Rectangle 3"/>
          <p:cNvSpPr/>
          <p:nvPr/>
        </p:nvSpPr>
        <p:spPr>
          <a:xfrm>
            <a:off x="2018882" y="5392738"/>
            <a:ext cx="6318250" cy="307975"/>
          </a:xfrm>
          <a:prstGeom prst="rect">
            <a:avLst/>
          </a:prstGeom>
        </p:spPr>
        <p:txBody>
          <a:bodyPr>
            <a:spAutoFit/>
          </a:bodyPr>
          <a:lstStyle/>
          <a:p>
            <a:pPr>
              <a:buFont typeface="Arial" charset="0"/>
              <a:buNone/>
              <a:defRPr/>
            </a:pPr>
            <a:r>
              <a:rPr lang="en-AU" sz="1400" dirty="0">
                <a:latin typeface="+mn-lt"/>
              </a:rPr>
              <a:t> ACECQA (2011) Guide to Developing a Quality Improvement Plan, pp. 5-6</a:t>
            </a:r>
          </a:p>
        </p:txBody>
      </p:sp>
    </p:spTree>
    <p:extLst>
      <p:ext uri="{BB962C8B-B14F-4D97-AF65-F5344CB8AC3E}">
        <p14:creationId xmlns:p14="http://schemas.microsoft.com/office/powerpoint/2010/main" val="1711313318"/>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806116" y="1676902"/>
            <a:ext cx="8229600" cy="4497388"/>
          </a:xfrm>
        </p:spPr>
        <p:txBody>
          <a:bodyPr/>
          <a:lstStyle/>
          <a:p>
            <a:pPr marL="0" indent="0" eaLnBrk="1" hangingPunct="1">
              <a:buFont typeface="Arial" charset="0"/>
              <a:buNone/>
              <a:defRPr/>
            </a:pPr>
            <a:r>
              <a:rPr lang="en-US" dirty="0" smtClean="0"/>
              <a:t>To determine; </a:t>
            </a:r>
          </a:p>
          <a:p>
            <a:pPr eaLnBrk="1" hangingPunct="1">
              <a:defRPr/>
            </a:pPr>
            <a:r>
              <a:rPr lang="en-US" dirty="0" smtClean="0"/>
              <a:t>the effectiveness of practice for all children and families</a:t>
            </a:r>
          </a:p>
          <a:p>
            <a:pPr eaLnBrk="1" hangingPunct="1">
              <a:defRPr/>
            </a:pPr>
            <a:r>
              <a:rPr lang="en-US" dirty="0" smtClean="0"/>
              <a:t>the relevance of the practice to the service and its stakeholders </a:t>
            </a:r>
          </a:p>
          <a:p>
            <a:pPr eaLnBrk="1" hangingPunct="1">
              <a:defRPr/>
            </a:pPr>
            <a:r>
              <a:rPr lang="en-US" dirty="0" smtClean="0"/>
              <a:t>and the equity and fairness of the practice for all children, families and educators  </a:t>
            </a:r>
            <a:endParaRPr lang="en-AU" dirty="0" smtClean="0"/>
          </a:p>
          <a:p>
            <a:pPr eaLnBrk="1" hangingPunct="1">
              <a:buFont typeface="Arial" charset="0"/>
              <a:buNone/>
              <a:defRPr/>
            </a:pPr>
            <a:r>
              <a:rPr lang="en-AU" dirty="0" smtClean="0"/>
              <a:t>								</a:t>
            </a:r>
            <a:endParaRPr lang="en-AU" sz="1400" i="1" dirty="0" smtClean="0"/>
          </a:p>
        </p:txBody>
      </p:sp>
      <p:sp>
        <p:nvSpPr>
          <p:cNvPr id="21507" name="Title 1"/>
          <p:cNvSpPr>
            <a:spLocks noGrp="1"/>
          </p:cNvSpPr>
          <p:nvPr>
            <p:ph type="title"/>
          </p:nvPr>
        </p:nvSpPr>
        <p:spPr/>
        <p:txBody>
          <a:bodyPr/>
          <a:lstStyle/>
          <a:p>
            <a:pPr eaLnBrk="1" hangingPunct="1"/>
            <a:r>
              <a:rPr lang="en-AU" dirty="0"/>
              <a:t>Why should we reflect?</a:t>
            </a:r>
            <a:endParaRPr lang="en-AU" dirty="0" smtClean="0"/>
          </a:p>
        </p:txBody>
      </p:sp>
      <p:sp>
        <p:nvSpPr>
          <p:cNvPr id="4" name="Rectangle 3"/>
          <p:cNvSpPr/>
          <p:nvPr/>
        </p:nvSpPr>
        <p:spPr>
          <a:xfrm>
            <a:off x="2103104" y="4914984"/>
            <a:ext cx="6318250" cy="307975"/>
          </a:xfrm>
          <a:prstGeom prst="rect">
            <a:avLst/>
          </a:prstGeom>
        </p:spPr>
        <p:txBody>
          <a:bodyPr>
            <a:spAutoFit/>
          </a:bodyPr>
          <a:lstStyle/>
          <a:p>
            <a:pPr>
              <a:buFont typeface="Arial" charset="0"/>
              <a:buNone/>
              <a:defRPr/>
            </a:pPr>
            <a:r>
              <a:rPr lang="en-AU" sz="1400" dirty="0">
                <a:latin typeface="+mn-lt"/>
              </a:rPr>
              <a:t> ACECQA (2011) Guide to Developing a Quality Improvement Plan, p. 6</a:t>
            </a:r>
          </a:p>
        </p:txBody>
      </p:sp>
    </p:spTree>
    <p:extLst>
      <p:ext uri="{BB962C8B-B14F-4D97-AF65-F5344CB8AC3E}">
        <p14:creationId xmlns:p14="http://schemas.microsoft.com/office/powerpoint/2010/main" val="6851789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28688" y="642938"/>
            <a:ext cx="8001000" cy="868362"/>
          </a:xfrm>
        </p:spPr>
        <p:txBody>
          <a:bodyPr/>
          <a:lstStyle/>
          <a:p>
            <a:r>
              <a:rPr lang="en-US" sz="2900" b="1" dirty="0" smtClean="0">
                <a:latin typeface="Calibri" pitchFamily="34" charset="0"/>
              </a:rPr>
              <a:t>Session 2  Objectives</a:t>
            </a:r>
          </a:p>
        </p:txBody>
      </p:sp>
      <p:sp>
        <p:nvSpPr>
          <p:cNvPr id="13315" name="Content Placeholder 2"/>
          <p:cNvSpPr>
            <a:spLocks noGrp="1"/>
          </p:cNvSpPr>
          <p:nvPr>
            <p:ph idx="1"/>
          </p:nvPr>
        </p:nvSpPr>
        <p:spPr>
          <a:xfrm>
            <a:off x="1212112" y="1936750"/>
            <a:ext cx="7655442" cy="4265613"/>
          </a:xfrm>
        </p:spPr>
        <p:txBody>
          <a:bodyPr/>
          <a:lstStyle/>
          <a:p>
            <a:pPr marL="0" indent="0">
              <a:buFont typeface="Wingdings" pitchFamily="2" charset="2"/>
              <a:buNone/>
              <a:defRPr/>
            </a:pPr>
            <a:r>
              <a:rPr lang="en-AU" sz="2000" b="1" dirty="0" smtClean="0"/>
              <a:t>Participants will:</a:t>
            </a:r>
          </a:p>
          <a:p>
            <a:pPr lvl="0"/>
            <a:r>
              <a:rPr lang="en-AU" sz="2000" dirty="0"/>
              <a:t>Review session 1 content and Code of Conduct;</a:t>
            </a:r>
          </a:p>
          <a:p>
            <a:pPr lvl="0"/>
            <a:r>
              <a:rPr lang="en-AU" sz="2000" dirty="0"/>
              <a:t>Revise the Thinking Environment and learn about Thinking Pairs and World Café styles of interaction;</a:t>
            </a:r>
          </a:p>
          <a:p>
            <a:pPr lvl="0"/>
            <a:r>
              <a:rPr lang="en-AU" sz="2000" dirty="0"/>
              <a:t>Actively discuss National Quality Standards;</a:t>
            </a:r>
          </a:p>
          <a:p>
            <a:pPr lvl="0"/>
            <a:r>
              <a:rPr lang="en-AU" sz="2000" dirty="0"/>
              <a:t>Engage in learning on Self Assessment;</a:t>
            </a:r>
          </a:p>
          <a:p>
            <a:pPr lvl="0"/>
            <a:r>
              <a:rPr lang="en-AU" sz="2000" dirty="0"/>
              <a:t>Plan or refine approaches to Self Assessment;</a:t>
            </a:r>
          </a:p>
          <a:p>
            <a:pPr lvl="0"/>
            <a:r>
              <a:rPr lang="en-AU" sz="2000" dirty="0"/>
              <a:t>Begin to develop the Quality Improvement Plan; and</a:t>
            </a:r>
          </a:p>
          <a:p>
            <a:pPr lvl="0"/>
            <a:r>
              <a:rPr lang="en-AU" sz="2000" dirty="0"/>
              <a:t>Get to know resources and wikis</a:t>
            </a:r>
          </a:p>
          <a:p>
            <a:pPr marL="360363" indent="-360363">
              <a:defRPr/>
            </a:pPr>
            <a:endParaRPr lang="en-US" sz="2000" dirty="0" smtClean="0">
              <a:latin typeface="Calibri" pitchFamily="34" charset="0"/>
            </a:endParaRPr>
          </a:p>
          <a:p>
            <a:pPr marL="360363" indent="-360363">
              <a:defRPr/>
            </a:pPr>
            <a:endParaRPr lang="en-US" dirty="0" smtClean="0">
              <a:latin typeface="Calibri" pitchFamily="34" charset="0"/>
            </a:endParaRPr>
          </a:p>
          <a:p>
            <a:pPr marL="0" indent="0">
              <a:defRPr/>
            </a:pPr>
            <a:endParaRPr lang="en-US" dirty="0" smtClean="0">
              <a:latin typeface="Calibri" pitchFamily="34" charset="0"/>
            </a:endParaRPr>
          </a:p>
          <a:p>
            <a:pPr marL="0" indent="0">
              <a:buFont typeface="Wingdings" pitchFamily="2" charset="2"/>
              <a:buNone/>
              <a:defRPr/>
            </a:pPr>
            <a:endParaRPr lang="en-US" sz="1000" dirty="0" smtClean="0"/>
          </a:p>
          <a:p>
            <a:pPr marL="0" indent="0">
              <a:buFont typeface="Wingdings" pitchFamily="2" charset="2"/>
              <a:buNone/>
              <a:defRPr/>
            </a:pPr>
            <a:endParaRPr lang="en-US" sz="1000" dirty="0" smtClean="0"/>
          </a:p>
          <a:p>
            <a:pPr marL="0" indent="0">
              <a:buFont typeface="Wingdings" pitchFamily="2" charset="2"/>
              <a:buNone/>
              <a:defRPr/>
            </a:pPr>
            <a:endParaRPr lang="en-US" sz="1000" dirty="0" smtClean="0"/>
          </a:p>
          <a:p>
            <a:pPr marL="0" indent="0">
              <a:buFont typeface="Wingdings" pitchFamily="2" charset="2"/>
              <a:buNone/>
              <a:defRPr/>
            </a:pPr>
            <a:endParaRPr lang="en-US" sz="500" dirty="0" smtClean="0"/>
          </a:p>
          <a:p>
            <a:pPr marL="0" indent="0">
              <a:defRPr/>
            </a:pPr>
            <a:endParaRPr lang="en-US" dirty="0" smtClean="0"/>
          </a:p>
          <a:p>
            <a:pPr marL="0" indent="0">
              <a:defRPr/>
            </a:pPr>
            <a:endParaRPr 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1105234" y="2398045"/>
            <a:ext cx="8229600" cy="2333625"/>
          </a:xfrm>
        </p:spPr>
        <p:txBody>
          <a:bodyPr/>
          <a:lstStyle/>
          <a:p>
            <a:pPr eaLnBrk="1" hangingPunct="1">
              <a:buFont typeface="Arial" charset="0"/>
              <a:buNone/>
            </a:pPr>
            <a:r>
              <a:rPr lang="en-AU" sz="2800" i="1" dirty="0" smtClean="0"/>
              <a:t>...it is important to reflect on practice, policies and procedures against the seven quality areas of the National Quality Standards and related regulatory requirements..... </a:t>
            </a:r>
          </a:p>
          <a:p>
            <a:pPr eaLnBrk="1" hangingPunct="1">
              <a:buFont typeface="Arial" charset="0"/>
              <a:buNone/>
            </a:pPr>
            <a:endParaRPr lang="en-AU" sz="2800" i="1" dirty="0" smtClean="0"/>
          </a:p>
          <a:p>
            <a:pPr eaLnBrk="1" hangingPunct="1">
              <a:buFont typeface="Arial" charset="0"/>
              <a:buNone/>
            </a:pPr>
            <a:r>
              <a:rPr lang="en-AU" sz="2800" i="1" dirty="0" smtClean="0"/>
              <a:t>									</a:t>
            </a:r>
            <a:endParaRPr lang="en-AU" sz="2800" dirty="0" smtClean="0"/>
          </a:p>
        </p:txBody>
      </p:sp>
      <p:sp>
        <p:nvSpPr>
          <p:cNvPr id="4" name="Title 1"/>
          <p:cNvSpPr txBox="1">
            <a:spLocks/>
          </p:cNvSpPr>
          <p:nvPr/>
        </p:nvSpPr>
        <p:spPr bwMode="auto">
          <a:xfrm>
            <a:off x="914400" y="479175"/>
            <a:ext cx="8229600" cy="1143000"/>
          </a:xfrm>
          <a:prstGeom prst="rect">
            <a:avLst/>
          </a:prstGeom>
          <a:noFill/>
          <a:ln w="9525">
            <a:noFill/>
            <a:miter lim="800000"/>
            <a:headEnd/>
            <a:tailEnd/>
          </a:ln>
        </p:spPr>
        <p:txBody>
          <a:bodyPr anchor="ctr"/>
          <a:lstStyle/>
          <a:p>
            <a:pPr defTabSz="457200">
              <a:defRPr/>
            </a:pPr>
            <a:r>
              <a:rPr lang="en-AU" sz="4400" b="1" dirty="0">
                <a:solidFill>
                  <a:schemeClr val="bg1"/>
                </a:solidFill>
                <a:latin typeface="+mj-lt"/>
                <a:ea typeface="+mj-ea"/>
                <a:cs typeface="+mj-cs"/>
              </a:rPr>
              <a:t>Why Reflect?</a:t>
            </a:r>
          </a:p>
        </p:txBody>
      </p:sp>
      <p:sp>
        <p:nvSpPr>
          <p:cNvPr id="22532" name="Rectangle 6"/>
          <p:cNvSpPr>
            <a:spLocks noChangeArrowheads="1"/>
          </p:cNvSpPr>
          <p:nvPr/>
        </p:nvSpPr>
        <p:spPr bwMode="auto">
          <a:xfrm>
            <a:off x="395288" y="5732463"/>
            <a:ext cx="67691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AU" sz="1400"/>
              <a:t>ACECQA (2012) Guide to Developing a Quality Improvement Plan, p. 5</a:t>
            </a:r>
          </a:p>
        </p:txBody>
      </p:sp>
    </p:spTree>
    <p:extLst>
      <p:ext uri="{BB962C8B-B14F-4D97-AF65-F5344CB8AC3E}">
        <p14:creationId xmlns:p14="http://schemas.microsoft.com/office/powerpoint/2010/main" val="20513054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AU" b="1" dirty="0" smtClean="0"/>
              <a:t>How?</a:t>
            </a:r>
          </a:p>
        </p:txBody>
      </p:sp>
      <p:sp>
        <p:nvSpPr>
          <p:cNvPr id="23555" name="Content Placeholder 2"/>
          <p:cNvSpPr>
            <a:spLocks noGrp="1"/>
          </p:cNvSpPr>
          <p:nvPr>
            <p:ph idx="1"/>
          </p:nvPr>
        </p:nvSpPr>
        <p:spPr/>
        <p:txBody>
          <a:bodyPr/>
          <a:lstStyle/>
          <a:p>
            <a:pPr eaLnBrk="1" hangingPunct="1">
              <a:buFont typeface="Arial" charset="0"/>
              <a:buNone/>
            </a:pPr>
            <a:r>
              <a:rPr lang="en-AU" sz="2800" dirty="0" smtClean="0"/>
              <a:t>	</a:t>
            </a:r>
            <a:r>
              <a:rPr lang="en-AU" dirty="0" smtClean="0"/>
              <a:t>Questioning how and why certain practices occur is the most effective way to begin critically examining service practice. </a:t>
            </a:r>
            <a:r>
              <a:rPr lang="en-AU" i="1" dirty="0" smtClean="0"/>
              <a:t>The Guide to the National Quality Standard </a:t>
            </a:r>
            <a:r>
              <a:rPr lang="en-AU" dirty="0" smtClean="0"/>
              <a:t>includes a set of reflective questions that serve as prompts to explore actual practice at the service. </a:t>
            </a:r>
          </a:p>
          <a:p>
            <a:pPr eaLnBrk="1" hangingPunct="1">
              <a:buFont typeface="Arial" charset="0"/>
              <a:buNone/>
            </a:pPr>
            <a:endParaRPr lang="en-AU" sz="1400" dirty="0" smtClean="0"/>
          </a:p>
          <a:p>
            <a:pPr eaLnBrk="1" hangingPunct="1">
              <a:buFont typeface="Arial" charset="0"/>
              <a:buNone/>
            </a:pPr>
            <a:r>
              <a:rPr lang="en-AU" sz="1400" dirty="0" smtClean="0"/>
              <a:t>									</a:t>
            </a:r>
            <a:endParaRPr lang="en-AU" sz="1400" i="1" dirty="0" smtClean="0"/>
          </a:p>
          <a:p>
            <a:pPr eaLnBrk="1" hangingPunct="1">
              <a:buFont typeface="Arial" charset="0"/>
              <a:buNone/>
            </a:pPr>
            <a:endParaRPr lang="en-AU" sz="2400" dirty="0" smtClean="0"/>
          </a:p>
          <a:p>
            <a:pPr eaLnBrk="1" hangingPunct="1">
              <a:buFont typeface="Arial" charset="0"/>
              <a:buNone/>
            </a:pPr>
            <a:r>
              <a:rPr lang="en-AU" sz="2400" dirty="0" smtClean="0"/>
              <a:t>	</a:t>
            </a:r>
          </a:p>
        </p:txBody>
      </p:sp>
      <p:sp>
        <p:nvSpPr>
          <p:cNvPr id="4" name="Rectangle 3"/>
          <p:cNvSpPr/>
          <p:nvPr/>
        </p:nvSpPr>
        <p:spPr>
          <a:xfrm>
            <a:off x="1609809" y="5522663"/>
            <a:ext cx="6318250" cy="307975"/>
          </a:xfrm>
          <a:prstGeom prst="rect">
            <a:avLst/>
          </a:prstGeom>
        </p:spPr>
        <p:txBody>
          <a:bodyPr>
            <a:spAutoFit/>
          </a:bodyPr>
          <a:lstStyle/>
          <a:p>
            <a:pPr>
              <a:buFont typeface="Arial" charset="0"/>
              <a:buNone/>
              <a:defRPr/>
            </a:pPr>
            <a:r>
              <a:rPr lang="en-AU" sz="1400" dirty="0">
                <a:latin typeface="+mn-lt"/>
              </a:rPr>
              <a:t> ACECQA (2011) Guide to Developing a Quality Improvement Plan, p. 6</a:t>
            </a:r>
          </a:p>
        </p:txBody>
      </p:sp>
    </p:spTree>
    <p:extLst>
      <p:ext uri="{BB962C8B-B14F-4D97-AF65-F5344CB8AC3E}">
        <p14:creationId xmlns:p14="http://schemas.microsoft.com/office/powerpoint/2010/main" val="296089470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Critical Reflection</a:t>
            </a:r>
            <a:endParaRPr lang="en-AU"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451" y="2597818"/>
            <a:ext cx="3248025" cy="300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Callout 3"/>
          <p:cNvSpPr/>
          <p:nvPr/>
        </p:nvSpPr>
        <p:spPr>
          <a:xfrm rot="1221379">
            <a:off x="4451683" y="1857875"/>
            <a:ext cx="2466474" cy="1479885"/>
          </a:xfrm>
          <a:prstGeom prst="wedgeEllipseCallou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AU" dirty="0" smtClean="0"/>
              <a:t>What is really happening here?</a:t>
            </a:r>
            <a:endParaRPr lang="en-AU" dirty="0"/>
          </a:p>
        </p:txBody>
      </p:sp>
    </p:spTree>
    <p:extLst>
      <p:ext uri="{BB962C8B-B14F-4D97-AF65-F5344CB8AC3E}">
        <p14:creationId xmlns:p14="http://schemas.microsoft.com/office/powerpoint/2010/main" val="2598467757"/>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846138" y="581025"/>
            <a:ext cx="7150100" cy="868363"/>
          </a:xfrm>
        </p:spPr>
        <p:txBody>
          <a:bodyPr/>
          <a:lstStyle/>
          <a:p>
            <a:r>
              <a:rPr lang="en-AU" sz="2700" b="1" dirty="0" smtClean="0"/>
              <a:t>What is Self Assessment?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9556" y="2091855"/>
            <a:ext cx="3896728" cy="3955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1"/>
          </p:nvPr>
        </p:nvSpPr>
        <p:spPr>
          <a:xfrm>
            <a:off x="1579418" y="1742323"/>
            <a:ext cx="7371158" cy="4525962"/>
          </a:xfrm>
        </p:spPr>
        <p:txBody>
          <a:bodyPr/>
          <a:lstStyle/>
          <a:p>
            <a:pPr eaLnBrk="1" hangingPunct="1">
              <a:buFont typeface="Arial" charset="0"/>
              <a:buNone/>
            </a:pPr>
            <a:r>
              <a:rPr lang="en-AU" sz="2800" dirty="0" smtClean="0"/>
              <a:t>	...it is important to be, open, honest and critically reflective when undertaking the </a:t>
            </a:r>
            <a:r>
              <a:rPr lang="en-AU" sz="2800" b="1" dirty="0" smtClean="0"/>
              <a:t>self-assessment </a:t>
            </a:r>
            <a:r>
              <a:rPr lang="en-AU" sz="2800" dirty="0" smtClean="0"/>
              <a:t>and quality improvement planning process. </a:t>
            </a:r>
          </a:p>
          <a:p>
            <a:pPr eaLnBrk="1" hangingPunct="1">
              <a:buFont typeface="Arial" charset="0"/>
              <a:buNone/>
            </a:pPr>
            <a:r>
              <a:rPr lang="en-AU" sz="2800" dirty="0" smtClean="0"/>
              <a:t>	The self-assessment and quality improvement planning process “drives reflection on quality education and care” </a:t>
            </a:r>
          </a:p>
          <a:p>
            <a:pPr eaLnBrk="1" hangingPunct="1">
              <a:buFont typeface="Arial" charset="0"/>
              <a:buNone/>
            </a:pPr>
            <a:r>
              <a:rPr lang="en-AU" sz="2800" dirty="0" smtClean="0"/>
              <a:t>	</a:t>
            </a:r>
          </a:p>
          <a:p>
            <a:pPr eaLnBrk="1" hangingPunct="1">
              <a:buFont typeface="Arial" charset="0"/>
              <a:buNone/>
            </a:pPr>
            <a:endParaRPr lang="en-AU" sz="2400" i="1" dirty="0" smtClean="0"/>
          </a:p>
          <a:p>
            <a:pPr eaLnBrk="1" hangingPunct="1">
              <a:buFont typeface="Arial" charset="0"/>
              <a:buNone/>
            </a:pPr>
            <a:r>
              <a:rPr lang="en-AU" sz="2000" i="1" dirty="0" smtClean="0"/>
              <a:t>									</a:t>
            </a:r>
            <a:endParaRPr lang="en-AU" dirty="0" smtClean="0"/>
          </a:p>
        </p:txBody>
      </p:sp>
      <p:sp>
        <p:nvSpPr>
          <p:cNvPr id="28675" name="Title 1"/>
          <p:cNvSpPr>
            <a:spLocks noGrp="1"/>
          </p:cNvSpPr>
          <p:nvPr>
            <p:ph type="title"/>
          </p:nvPr>
        </p:nvSpPr>
        <p:spPr/>
        <p:txBody>
          <a:bodyPr/>
          <a:lstStyle/>
          <a:p>
            <a:pPr eaLnBrk="1" hangingPunct="1"/>
            <a:r>
              <a:rPr lang="en-US" smtClean="0"/>
              <a:t>How can we self-assess?</a:t>
            </a:r>
          </a:p>
        </p:txBody>
      </p:sp>
      <p:sp>
        <p:nvSpPr>
          <p:cNvPr id="4" name="Rectangle 3"/>
          <p:cNvSpPr/>
          <p:nvPr/>
        </p:nvSpPr>
        <p:spPr>
          <a:xfrm>
            <a:off x="1871663" y="5472656"/>
            <a:ext cx="7272337" cy="522287"/>
          </a:xfrm>
          <a:prstGeom prst="rect">
            <a:avLst/>
          </a:prstGeom>
        </p:spPr>
        <p:txBody>
          <a:bodyPr>
            <a:spAutoFit/>
          </a:bodyPr>
          <a:lstStyle/>
          <a:p>
            <a:pPr>
              <a:buFont typeface="Arial" charset="0"/>
              <a:buNone/>
              <a:defRPr/>
            </a:pPr>
            <a:r>
              <a:rPr lang="en-AU" sz="1400" dirty="0">
                <a:latin typeface="+mn-lt"/>
              </a:rPr>
              <a:t>ACECQA (2011) Guide to Developing a Quality Improvement Plan, pg. 5</a:t>
            </a:r>
          </a:p>
          <a:p>
            <a:pPr>
              <a:buFont typeface="Arial" charset="0"/>
              <a:buNone/>
              <a:defRPr/>
            </a:pPr>
            <a:endParaRPr lang="en-AU" sz="1400" dirty="0">
              <a:latin typeface="+mn-lt"/>
            </a:endParaRPr>
          </a:p>
        </p:txBody>
      </p:sp>
    </p:spTree>
    <p:extLst>
      <p:ext uri="{BB962C8B-B14F-4D97-AF65-F5344CB8AC3E}">
        <p14:creationId xmlns:p14="http://schemas.microsoft.com/office/powerpoint/2010/main" val="2900388492"/>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802888" y="581025"/>
            <a:ext cx="7783551" cy="868363"/>
          </a:xfrm>
        </p:spPr>
        <p:txBody>
          <a:bodyPr/>
          <a:lstStyle/>
          <a:p>
            <a:r>
              <a:rPr lang="en-AU" b="1" dirty="0" smtClean="0"/>
              <a:t>Self Assessment: the reflection process </a:t>
            </a:r>
          </a:p>
        </p:txBody>
      </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8461" r="9232" b="6878"/>
          <a:stretch/>
        </p:blipFill>
        <p:spPr bwMode="auto">
          <a:xfrm>
            <a:off x="2454813" y="2057962"/>
            <a:ext cx="4515729" cy="3723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39484" y="6035040"/>
            <a:ext cx="7146388" cy="353943"/>
          </a:xfrm>
          <a:prstGeom prst="rect">
            <a:avLst/>
          </a:prstGeom>
          <a:noFill/>
        </p:spPr>
        <p:txBody>
          <a:bodyPr wrap="square" rtlCol="0">
            <a:spAutoFit/>
          </a:bodyPr>
          <a:lstStyle/>
          <a:p>
            <a:pPr algn="ctr">
              <a:lnSpc>
                <a:spcPct val="170000"/>
              </a:lnSpc>
              <a:defRPr/>
            </a:pPr>
            <a:r>
              <a:rPr lang="en-AU" sz="1000" b="1" dirty="0" smtClean="0"/>
              <a:t>Source: </a:t>
            </a:r>
            <a:r>
              <a:rPr lang="en-AU" sz="1000" dirty="0" smtClean="0"/>
              <a:t>PSC Alliance Professional </a:t>
            </a:r>
            <a:r>
              <a:rPr lang="en-AU" sz="1000" dirty="0"/>
              <a:t>D</a:t>
            </a:r>
            <a:r>
              <a:rPr lang="en-AU" sz="1000" dirty="0" smtClean="0"/>
              <a:t>evelopment package - </a:t>
            </a:r>
            <a:r>
              <a:rPr lang="en-AU" sz="1000" dirty="0"/>
              <a:t>Quality: Evaluation and Assessing Practice</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Bringing the process together</a:t>
            </a:r>
            <a:endParaRPr lang="en-A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2752" y="1913725"/>
            <a:ext cx="6950694" cy="4420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6170961"/>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869" y="581025"/>
            <a:ext cx="7676707" cy="868363"/>
          </a:xfrm>
        </p:spPr>
        <p:txBody>
          <a:bodyPr/>
          <a:lstStyle/>
          <a:p>
            <a:r>
              <a:rPr lang="en-AU" dirty="0" smtClean="0"/>
              <a:t>Time frames</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8090" y="1750691"/>
            <a:ext cx="6081963" cy="4657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Left Arrow 4"/>
          <p:cNvSpPr/>
          <p:nvPr/>
        </p:nvSpPr>
        <p:spPr>
          <a:xfrm rot="1142698">
            <a:off x="7035829" y="3334076"/>
            <a:ext cx="2057400" cy="914400"/>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AU" sz="1100" dirty="0" smtClean="0">
                <a:solidFill>
                  <a:schemeClr val="bg1"/>
                </a:solidFill>
              </a:rPr>
              <a:t>Your service must have a QIP ready on April 30th</a:t>
            </a:r>
            <a:endParaRPr lang="en-AU" sz="1100" dirty="0">
              <a:solidFill>
                <a:schemeClr val="bg1"/>
              </a:solidFill>
            </a:endParaRPr>
          </a:p>
        </p:txBody>
      </p:sp>
    </p:spTree>
    <p:extLst>
      <p:ext uri="{BB962C8B-B14F-4D97-AF65-F5344CB8AC3E}">
        <p14:creationId xmlns:p14="http://schemas.microsoft.com/office/powerpoint/2010/main" val="2464989553"/>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 let’s answer some of our questions!</a:t>
            </a:r>
            <a:endParaRPr lang="en-AU" dirty="0"/>
          </a:p>
        </p:txBody>
      </p:sp>
      <p:pic>
        <p:nvPicPr>
          <p:cNvPr id="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792002" y="1747838"/>
            <a:ext cx="4460108" cy="4525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838796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Developing your QIP</a:t>
            </a:r>
            <a:endParaRPr lang="en-AU"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3945" y="1678821"/>
            <a:ext cx="7564582" cy="4618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543063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dirty="0" smtClean="0"/>
              <a:t>Code of Conduct</a:t>
            </a:r>
            <a:endParaRPr lang="en-AU" b="1" dirty="0"/>
          </a:p>
        </p:txBody>
      </p:sp>
      <p:sp>
        <p:nvSpPr>
          <p:cNvPr id="6" name="Rectangle 1"/>
          <p:cNvSpPr>
            <a:spLocks noChangeArrowheads="1"/>
          </p:cNvSpPr>
          <p:nvPr/>
        </p:nvSpPr>
        <p:spPr bwMode="auto">
          <a:xfrm>
            <a:off x="2087563" y="22764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771141214"/>
              </p:ext>
            </p:extLst>
          </p:nvPr>
        </p:nvGraphicFramePr>
        <p:xfrm>
          <a:off x="1246909" y="1704110"/>
          <a:ext cx="7897090" cy="4741533"/>
        </p:xfrm>
        <a:graphic>
          <a:graphicData uri="http://schemas.openxmlformats.org/drawingml/2006/table">
            <a:tbl>
              <a:tblPr firstRow="1" firstCol="1" bandRow="1"/>
              <a:tblGrid>
                <a:gridCol w="3948545"/>
                <a:gridCol w="3948545"/>
              </a:tblGrid>
              <a:tr h="245976">
                <a:tc>
                  <a:txBody>
                    <a:bodyPr/>
                    <a:lstStyle/>
                    <a:p>
                      <a:pPr>
                        <a:lnSpc>
                          <a:spcPct val="115000"/>
                        </a:lnSpc>
                        <a:spcAft>
                          <a:spcPts val="0"/>
                        </a:spcAft>
                      </a:pPr>
                      <a:r>
                        <a:rPr lang="en-AU" sz="1100" b="1" dirty="0">
                          <a:effectLst/>
                          <a:latin typeface="Calibri"/>
                          <a:ea typeface="Calibri"/>
                          <a:cs typeface="Times New Roman"/>
                        </a:rPr>
                        <a:t>The group will…</a:t>
                      </a:r>
                      <a:endParaRPr lang="en-AU" sz="1100" dirty="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8064A2"/>
                    </a:solidFill>
                  </a:tcPr>
                </a:tc>
                <a:tc>
                  <a:txBody>
                    <a:bodyPr/>
                    <a:lstStyle/>
                    <a:p>
                      <a:pPr>
                        <a:lnSpc>
                          <a:spcPct val="115000"/>
                        </a:lnSpc>
                        <a:spcAft>
                          <a:spcPts val="0"/>
                        </a:spcAft>
                      </a:pPr>
                      <a:r>
                        <a:rPr lang="en-AU" sz="1100" b="1">
                          <a:effectLst/>
                          <a:latin typeface="Calibri"/>
                          <a:ea typeface="Calibri"/>
                          <a:cs typeface="Times New Roman"/>
                        </a:rPr>
                        <a:t>Gai will…</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8064A2"/>
                    </a:solidFill>
                  </a:tcPr>
                </a:tc>
              </a:tr>
              <a:tr h="491952">
                <a:tc>
                  <a:txBody>
                    <a:bodyPr/>
                    <a:lstStyle/>
                    <a:p>
                      <a:pPr>
                        <a:lnSpc>
                          <a:spcPct val="115000"/>
                        </a:lnSpc>
                        <a:spcAft>
                          <a:spcPts val="0"/>
                        </a:spcAft>
                      </a:pPr>
                      <a:r>
                        <a:rPr lang="en-AU" sz="1100" b="1">
                          <a:effectLst/>
                          <a:latin typeface="Calibri"/>
                          <a:ea typeface="Calibri"/>
                          <a:cs typeface="Times New Roman"/>
                        </a:rPr>
                        <a:t>Use our time efficiently  / Focus on the NQF at sessions / stay on task.</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nSpc>
                          <a:spcPct val="115000"/>
                        </a:lnSpc>
                        <a:spcAft>
                          <a:spcPts val="0"/>
                        </a:spcAft>
                      </a:pPr>
                      <a:r>
                        <a:rPr lang="en-AU" sz="1100" b="1">
                          <a:effectLst/>
                          <a:latin typeface="Calibri"/>
                          <a:ea typeface="Calibri"/>
                          <a:cs typeface="Times New Roman"/>
                        </a:rPr>
                        <a:t>Inform.</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432623">
                <a:tc>
                  <a:txBody>
                    <a:bodyPr/>
                    <a:lstStyle/>
                    <a:p>
                      <a:pPr>
                        <a:lnSpc>
                          <a:spcPct val="115000"/>
                        </a:lnSpc>
                        <a:spcAft>
                          <a:spcPts val="0"/>
                        </a:spcAft>
                      </a:pPr>
                      <a:r>
                        <a:rPr lang="en-AU" sz="1100" b="1">
                          <a:effectLst/>
                          <a:latin typeface="Calibri"/>
                          <a:ea typeface="Calibri"/>
                          <a:cs typeface="Times New Roman"/>
                        </a:rPr>
                        <a:t>Support each other and establish new contacts.</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n-AU" sz="1100" b="1">
                          <a:effectLst/>
                          <a:latin typeface="Calibri"/>
                          <a:ea typeface="Calibri"/>
                          <a:cs typeface="Times New Roman"/>
                        </a:rPr>
                        <a:t>Provide updated information as available.</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45976">
                <a:tc>
                  <a:txBody>
                    <a:bodyPr/>
                    <a:lstStyle/>
                    <a:p>
                      <a:pPr>
                        <a:lnSpc>
                          <a:spcPct val="115000"/>
                        </a:lnSpc>
                        <a:spcAft>
                          <a:spcPts val="0"/>
                        </a:spcAft>
                      </a:pPr>
                      <a:r>
                        <a:rPr lang="en-AU" sz="1100" b="1">
                          <a:effectLst/>
                          <a:latin typeface="Calibri"/>
                          <a:ea typeface="Calibri"/>
                          <a:cs typeface="Times New Roman"/>
                        </a:rPr>
                        <a:t>Give non-judgemental feedback.</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nSpc>
                          <a:spcPct val="115000"/>
                        </a:lnSpc>
                        <a:spcAft>
                          <a:spcPts val="0"/>
                        </a:spcAft>
                      </a:pPr>
                      <a:r>
                        <a:rPr lang="en-AU" sz="1100" b="1">
                          <a:effectLst/>
                          <a:latin typeface="Calibri"/>
                          <a:ea typeface="Calibri"/>
                          <a:cs typeface="Times New Roman"/>
                        </a:rPr>
                        <a:t>Seek to provide clear information.</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432623">
                <a:tc>
                  <a:txBody>
                    <a:bodyPr/>
                    <a:lstStyle/>
                    <a:p>
                      <a:pPr>
                        <a:lnSpc>
                          <a:spcPct val="115000"/>
                        </a:lnSpc>
                        <a:spcAft>
                          <a:spcPts val="0"/>
                        </a:spcAft>
                      </a:pPr>
                      <a:r>
                        <a:rPr lang="en-AU" sz="1100" b="1" dirty="0">
                          <a:effectLst/>
                          <a:latin typeface="Calibri"/>
                          <a:ea typeface="Calibri"/>
                          <a:cs typeface="Times New Roman"/>
                        </a:rPr>
                        <a:t>Listen to others viewpoints without interruption.</a:t>
                      </a:r>
                      <a:endParaRPr lang="en-AU" sz="1100" dirty="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n-AU" sz="1100" b="1">
                          <a:effectLst/>
                          <a:latin typeface="Calibri"/>
                          <a:ea typeface="Calibri"/>
                          <a:cs typeface="Times New Roman"/>
                        </a:rPr>
                        <a:t>Find out answer that I do not know &amp; report back.</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491952">
                <a:tc>
                  <a:txBody>
                    <a:bodyPr/>
                    <a:lstStyle/>
                    <a:p>
                      <a:pPr>
                        <a:lnSpc>
                          <a:spcPct val="115000"/>
                        </a:lnSpc>
                        <a:spcAft>
                          <a:spcPts val="0"/>
                        </a:spcAft>
                      </a:pPr>
                      <a:r>
                        <a:rPr lang="en-AU" sz="1100" b="1">
                          <a:effectLst/>
                          <a:latin typeface="Calibri"/>
                          <a:ea typeface="Calibri"/>
                          <a:cs typeface="Times New Roman"/>
                        </a:rPr>
                        <a:t>Show respect for others viewpoints / respect people’s input / value all ideas.</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nSpc>
                          <a:spcPct val="115000"/>
                        </a:lnSpc>
                        <a:spcAft>
                          <a:spcPts val="0"/>
                        </a:spcAft>
                      </a:pPr>
                      <a:r>
                        <a:rPr lang="en-AU" sz="1100" b="1">
                          <a:effectLst/>
                          <a:latin typeface="Calibri"/>
                          <a:ea typeface="Calibri"/>
                          <a:cs typeface="Times New Roman"/>
                        </a:rPr>
                        <a:t>Listen.</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491952">
                <a:tc>
                  <a:txBody>
                    <a:bodyPr/>
                    <a:lstStyle/>
                    <a:p>
                      <a:pPr>
                        <a:lnSpc>
                          <a:spcPct val="115000"/>
                        </a:lnSpc>
                        <a:spcAft>
                          <a:spcPts val="0"/>
                        </a:spcAft>
                      </a:pPr>
                      <a:r>
                        <a:rPr lang="en-AU" sz="1100" b="1">
                          <a:effectLst/>
                          <a:latin typeface="Calibri"/>
                          <a:ea typeface="Calibri"/>
                          <a:cs typeface="Times New Roman"/>
                        </a:rPr>
                        <a:t>Challenge and question our current understandings.</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n-AU" sz="1100" b="1">
                          <a:effectLst/>
                          <a:latin typeface="Calibri"/>
                          <a:ea typeface="Calibri"/>
                          <a:cs typeface="Times New Roman"/>
                        </a:rPr>
                        <a:t>Respect and value and affirm the group.</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432623">
                <a:tc>
                  <a:txBody>
                    <a:bodyPr/>
                    <a:lstStyle/>
                    <a:p>
                      <a:pPr>
                        <a:lnSpc>
                          <a:spcPct val="115000"/>
                        </a:lnSpc>
                        <a:spcAft>
                          <a:spcPts val="0"/>
                        </a:spcAft>
                      </a:pPr>
                      <a:r>
                        <a:rPr lang="en-AU" sz="1100" b="1">
                          <a:effectLst/>
                          <a:latin typeface="Calibri"/>
                          <a:ea typeface="Calibri"/>
                          <a:cs typeface="Times New Roman"/>
                        </a:rPr>
                        <a:t>Listen and share knowledge and information.</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nSpc>
                          <a:spcPct val="115000"/>
                        </a:lnSpc>
                        <a:spcAft>
                          <a:spcPts val="0"/>
                        </a:spcAft>
                      </a:pPr>
                      <a:r>
                        <a:rPr lang="en-AU" sz="1100" b="1">
                          <a:effectLst/>
                          <a:latin typeface="Calibri"/>
                          <a:ea typeface="Calibri"/>
                          <a:cs typeface="Times New Roman"/>
                        </a:rPr>
                        <a:t>Help group members to achieve their NQF goals.</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245976">
                <a:tc>
                  <a:txBody>
                    <a:bodyPr/>
                    <a:lstStyle/>
                    <a:p>
                      <a:pPr>
                        <a:lnSpc>
                          <a:spcPct val="115000"/>
                        </a:lnSpc>
                        <a:spcAft>
                          <a:spcPts val="0"/>
                        </a:spcAft>
                      </a:pPr>
                      <a:r>
                        <a:rPr lang="en-AU" sz="1100" b="1">
                          <a:effectLst/>
                          <a:latin typeface="Calibri"/>
                          <a:ea typeface="Calibri"/>
                          <a:cs typeface="Times New Roman"/>
                        </a:rPr>
                        <a:t>Respect each other.</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n-AU" sz="1100" b="1">
                          <a:effectLst/>
                          <a:latin typeface="Calibri"/>
                          <a:ea typeface="Calibri"/>
                          <a:cs typeface="Times New Roman"/>
                        </a:rPr>
                        <a:t>Give support and encouragement.</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45976">
                <a:tc>
                  <a:txBody>
                    <a:bodyPr/>
                    <a:lstStyle/>
                    <a:p>
                      <a:pPr>
                        <a:lnSpc>
                          <a:spcPct val="115000"/>
                        </a:lnSpc>
                        <a:spcAft>
                          <a:spcPts val="0"/>
                        </a:spcAft>
                      </a:pPr>
                      <a:r>
                        <a:rPr lang="en-AU" sz="1100" b="1">
                          <a:effectLst/>
                          <a:latin typeface="Calibri"/>
                          <a:ea typeface="Calibri"/>
                          <a:cs typeface="Times New Roman"/>
                        </a:rPr>
                        <a:t>Gather more information to retain.</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nSpc>
                          <a:spcPct val="115000"/>
                        </a:lnSpc>
                        <a:spcAft>
                          <a:spcPts val="0"/>
                        </a:spcAft>
                      </a:pPr>
                      <a:r>
                        <a:rPr lang="en-AU" sz="1100" b="1">
                          <a:effectLst/>
                          <a:latin typeface="Calibri"/>
                          <a:ea typeface="Calibri"/>
                          <a:cs typeface="Times New Roman"/>
                        </a:rPr>
                        <a:t>Teach and learn.</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491952">
                <a:tc>
                  <a:txBody>
                    <a:bodyPr/>
                    <a:lstStyle/>
                    <a:p>
                      <a:pPr>
                        <a:lnSpc>
                          <a:spcPct val="115000"/>
                        </a:lnSpc>
                        <a:spcAft>
                          <a:spcPts val="0"/>
                        </a:spcAft>
                      </a:pPr>
                      <a:r>
                        <a:rPr lang="en-AU" sz="1100" b="1">
                          <a:effectLst/>
                          <a:latin typeface="Calibri"/>
                          <a:ea typeface="Calibri"/>
                          <a:cs typeface="Times New Roman"/>
                        </a:rPr>
                        <a:t>Encourage each other to speak. Contribute actively.</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n-AU" sz="1100" b="1">
                          <a:effectLst/>
                          <a:latin typeface="Calibri"/>
                          <a:ea typeface="Calibri"/>
                          <a:cs typeface="Times New Roman"/>
                        </a:rPr>
                        <a:t>Keep children and families as a focus in our decision making and learning.</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r h="245976">
                <a:tc>
                  <a:txBody>
                    <a:bodyPr/>
                    <a:lstStyle/>
                    <a:p>
                      <a:pPr>
                        <a:lnSpc>
                          <a:spcPct val="115000"/>
                        </a:lnSpc>
                        <a:spcAft>
                          <a:spcPts val="0"/>
                        </a:spcAft>
                      </a:pPr>
                      <a:r>
                        <a:rPr lang="en-AU" sz="1100" b="1">
                          <a:effectLst/>
                          <a:latin typeface="Calibri"/>
                          <a:ea typeface="Calibri"/>
                          <a:cs typeface="Times New Roman"/>
                        </a:rPr>
                        <a:t>Be willing to talk openly and honestly.</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c>
                  <a:txBody>
                    <a:bodyPr/>
                    <a:lstStyle/>
                    <a:p>
                      <a:pPr>
                        <a:lnSpc>
                          <a:spcPct val="115000"/>
                        </a:lnSpc>
                        <a:spcAft>
                          <a:spcPts val="0"/>
                        </a:spcAft>
                      </a:pPr>
                      <a:r>
                        <a:rPr lang="en-AU" sz="1100" b="1">
                          <a:effectLst/>
                          <a:latin typeface="Calibri"/>
                          <a:ea typeface="Calibri"/>
                          <a:cs typeface="Times New Roman"/>
                        </a:rPr>
                        <a:t>Prepare well.</a:t>
                      </a:r>
                      <a:endParaRPr lang="en-AU" sz="110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solidFill>
                      <a:srgbClr val="DFD8E8"/>
                    </a:solidFill>
                  </a:tcPr>
                </a:tc>
              </a:tr>
              <a:tr h="245976">
                <a:tc>
                  <a:txBody>
                    <a:bodyPr/>
                    <a:lstStyle/>
                    <a:p>
                      <a:pPr>
                        <a:lnSpc>
                          <a:spcPct val="115000"/>
                        </a:lnSpc>
                        <a:spcAft>
                          <a:spcPts val="0"/>
                        </a:spcAft>
                      </a:pPr>
                      <a:r>
                        <a:rPr lang="en-AU" sz="1100" b="1">
                          <a:effectLst/>
                          <a:latin typeface="Calibri"/>
                          <a:ea typeface="Calibri"/>
                          <a:cs typeface="Times New Roman"/>
                        </a:rPr>
                        <a:t>Maintain confidentiality.</a:t>
                      </a:r>
                      <a:endParaRPr lang="en-AU" sz="1100">
                        <a:effectLst/>
                        <a:latin typeface="Calibri"/>
                        <a:ea typeface="Calibri"/>
                        <a:cs typeface="Times New Roman"/>
                      </a:endParaRPr>
                    </a:p>
                  </a:txBody>
                  <a:tcPr marL="68580" marR="68580" marT="0" marB="0">
                    <a:lnL w="12700" cap="flat" cmpd="sng" algn="ctr">
                      <a:solidFill>
                        <a:srgbClr val="9F8AB9"/>
                      </a:solidFill>
                      <a:prstDash val="solid"/>
                      <a:round/>
                      <a:headEnd type="none" w="med" len="med"/>
                      <a:tailEnd type="none" w="med" len="med"/>
                    </a:lnL>
                    <a:lnR>
                      <a:noFill/>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c>
                  <a:txBody>
                    <a:bodyPr/>
                    <a:lstStyle/>
                    <a:p>
                      <a:pPr>
                        <a:lnSpc>
                          <a:spcPct val="115000"/>
                        </a:lnSpc>
                        <a:spcAft>
                          <a:spcPts val="0"/>
                        </a:spcAft>
                      </a:pPr>
                      <a:r>
                        <a:rPr lang="en-AU" sz="1100" b="1" dirty="0">
                          <a:effectLst/>
                          <a:latin typeface="Calibri"/>
                          <a:ea typeface="Calibri"/>
                          <a:cs typeface="Times New Roman"/>
                        </a:rPr>
                        <a:t>Maintain confidentiality.</a:t>
                      </a:r>
                      <a:endParaRPr lang="en-AU" sz="1100" dirty="0">
                        <a:effectLst/>
                        <a:latin typeface="Calibri"/>
                        <a:ea typeface="Calibri"/>
                        <a:cs typeface="Times New Roman"/>
                      </a:endParaRPr>
                    </a:p>
                  </a:txBody>
                  <a:tcPr marL="68580" marR="68580" marT="0" marB="0">
                    <a:lnL>
                      <a:noFill/>
                    </a:lnL>
                    <a:lnR w="12700" cap="flat" cmpd="sng" algn="ctr">
                      <a:solidFill>
                        <a:srgbClr val="9F8AB9"/>
                      </a:solidFill>
                      <a:prstDash val="solid"/>
                      <a:round/>
                      <a:headEnd type="none" w="med" len="med"/>
                      <a:tailEnd type="none" w="med" len="med"/>
                    </a:lnR>
                    <a:lnT w="12700" cap="flat" cmpd="sng" algn="ctr">
                      <a:solidFill>
                        <a:srgbClr val="9F8AB9"/>
                      </a:solidFill>
                      <a:prstDash val="solid"/>
                      <a:round/>
                      <a:headEnd type="none" w="med" len="med"/>
                      <a:tailEnd type="none" w="med" len="med"/>
                    </a:lnT>
                    <a:lnB w="12700" cap="flat" cmpd="sng" algn="ctr">
                      <a:solidFill>
                        <a:srgbClr val="9F8AB9"/>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047700632"/>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Homework</a:t>
            </a:r>
            <a:endParaRPr lang="en-AU" dirty="0"/>
          </a:p>
        </p:txBody>
      </p:sp>
      <p:sp>
        <p:nvSpPr>
          <p:cNvPr id="3" name="Content Placeholder 2"/>
          <p:cNvSpPr>
            <a:spLocks noGrp="1"/>
          </p:cNvSpPr>
          <p:nvPr>
            <p:ph idx="1"/>
          </p:nvPr>
        </p:nvSpPr>
        <p:spPr/>
        <p:txBody>
          <a:bodyPr/>
          <a:lstStyle/>
          <a:p>
            <a:pPr marL="0" indent="0">
              <a:buNone/>
            </a:pPr>
            <a:r>
              <a:rPr lang="en-AU" sz="3200" dirty="0"/>
              <a:t>1.Have staff reflect on the National Quality Standard and ask “What are we famous for? And where do we need to work?”;</a:t>
            </a:r>
          </a:p>
          <a:p>
            <a:pPr marL="0" indent="0">
              <a:buNone/>
            </a:pPr>
            <a:r>
              <a:rPr lang="en-AU" sz="3200" dirty="0"/>
              <a:t>2.Refine your approaches to Self Assessment;</a:t>
            </a:r>
          </a:p>
          <a:p>
            <a:pPr marL="0" indent="0">
              <a:buNone/>
            </a:pPr>
            <a:r>
              <a:rPr lang="en-AU" sz="3200" dirty="0"/>
              <a:t>3.Continue with your Quality Improvement </a:t>
            </a:r>
            <a:r>
              <a:rPr lang="en-AU" sz="3200" dirty="0" smtClean="0"/>
              <a:t>Plan.</a:t>
            </a:r>
            <a:endParaRPr lang="en-AU" sz="3200" dirty="0"/>
          </a:p>
          <a:p>
            <a:endParaRPr lang="en-AU" dirty="0"/>
          </a:p>
        </p:txBody>
      </p:sp>
    </p:spTree>
    <p:extLst>
      <p:ext uri="{BB962C8B-B14F-4D97-AF65-F5344CB8AC3E}">
        <p14:creationId xmlns:p14="http://schemas.microsoft.com/office/powerpoint/2010/main" val="587294262"/>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AU" b="1" dirty="0" smtClean="0"/>
              <a:t>Final Reflection</a:t>
            </a:r>
          </a:p>
        </p:txBody>
      </p:sp>
      <p:pic>
        <p:nvPicPr>
          <p:cNvPr id="2051" name="Picture 3" descr="C:\Users\leannegibbs\AppData\Local\Microsoft\Windows\Temporary Internet Files\Content.IE5\2Q0QY8T6\MC90044188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06723" y="2961447"/>
            <a:ext cx="1880753" cy="151165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leannegibbs\AppData\Local\Microsoft\Windows\Temporary Internet Files\Content.IE5\S6EI8CL5\MC900441890[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4882" y="2401379"/>
            <a:ext cx="2378917" cy="26317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AU" smtClean="0"/>
              <a:t>The thinking environment</a:t>
            </a:r>
          </a:p>
        </p:txBody>
      </p:sp>
      <p:sp>
        <p:nvSpPr>
          <p:cNvPr id="36867" name="Content Placeholder 2"/>
          <p:cNvSpPr>
            <a:spLocks noGrp="1"/>
          </p:cNvSpPr>
          <p:nvPr>
            <p:ph sz="half" idx="1"/>
          </p:nvPr>
        </p:nvSpPr>
        <p:spPr/>
        <p:txBody>
          <a:bodyPr/>
          <a:lstStyle/>
          <a:p>
            <a:endParaRPr lang="en-AU" smtClean="0"/>
          </a:p>
        </p:txBody>
      </p:sp>
      <p:pic>
        <p:nvPicPr>
          <p:cNvPr id="36868" name="Content Placeholder 1"/>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219700" y="1628775"/>
            <a:ext cx="3455988" cy="4770438"/>
          </a:xfrm>
        </p:spPr>
      </p:pic>
      <p:pic>
        <p:nvPicPr>
          <p:cNvPr id="3686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1628775"/>
            <a:ext cx="3673475" cy="475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70" name="TextBox 4"/>
          <p:cNvSpPr txBox="1">
            <a:spLocks noChangeArrowheads="1"/>
          </p:cNvSpPr>
          <p:nvPr/>
        </p:nvSpPr>
        <p:spPr bwMode="auto">
          <a:xfrm>
            <a:off x="1979613" y="1790700"/>
            <a:ext cx="2663825" cy="98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Attention</a:t>
            </a:r>
          </a:p>
          <a:p>
            <a:pPr eaLnBrk="1" hangingPunct="1"/>
            <a:r>
              <a:rPr lang="en-AU" sz="1400" i="1">
                <a:latin typeface="Calibri" pitchFamily="34" charset="0"/>
                <a:cs typeface="Calibri" pitchFamily="34" charset="0"/>
              </a:rPr>
              <a:t>The quality of your attention profoundly affects the quality of other people’s thinking. </a:t>
            </a:r>
            <a:endParaRPr lang="en-AU" sz="1400">
              <a:latin typeface="Calibri" pitchFamily="34" charset="0"/>
              <a:cs typeface="Calibri" pitchFamily="34" charset="0"/>
            </a:endParaRPr>
          </a:p>
        </p:txBody>
      </p:sp>
      <p:sp>
        <p:nvSpPr>
          <p:cNvPr id="36871" name="TextBox 2"/>
          <p:cNvSpPr txBox="1">
            <a:spLocks noChangeArrowheads="1"/>
          </p:cNvSpPr>
          <p:nvPr/>
        </p:nvSpPr>
        <p:spPr bwMode="auto">
          <a:xfrm>
            <a:off x="6300788" y="3789363"/>
            <a:ext cx="208915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Equality </a:t>
            </a:r>
          </a:p>
          <a:p>
            <a:pPr eaLnBrk="1" hangingPunct="1"/>
            <a:r>
              <a:rPr lang="en-AU" sz="1400" i="1">
                <a:latin typeface="Calibri" pitchFamily="34" charset="0"/>
                <a:cs typeface="Calibri" pitchFamily="34" charset="0"/>
              </a:rPr>
              <a:t>People are equal thinkers. Boundaries and agreements are respected</a:t>
            </a:r>
          </a:p>
        </p:txBody>
      </p:sp>
    </p:spTree>
    <p:extLst>
      <p:ext uri="{BB962C8B-B14F-4D97-AF65-F5344CB8AC3E}">
        <p14:creationId xmlns:p14="http://schemas.microsoft.com/office/powerpoint/2010/main" val="137387988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AU" smtClean="0"/>
              <a:t>The thinking environment</a:t>
            </a:r>
          </a:p>
        </p:txBody>
      </p:sp>
      <p:pic>
        <p:nvPicPr>
          <p:cNvPr id="37891" name="Content Placeholder 9"/>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4625" y="1700213"/>
            <a:ext cx="3487738" cy="4691062"/>
          </a:xfrm>
        </p:spPr>
      </p:pic>
      <p:sp>
        <p:nvSpPr>
          <p:cNvPr id="37892" name="TextBox 4"/>
          <p:cNvSpPr txBox="1">
            <a:spLocks noChangeArrowheads="1"/>
          </p:cNvSpPr>
          <p:nvPr/>
        </p:nvSpPr>
        <p:spPr bwMode="auto">
          <a:xfrm>
            <a:off x="1392238" y="3284538"/>
            <a:ext cx="266382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Ease</a:t>
            </a:r>
          </a:p>
          <a:p>
            <a:pPr eaLnBrk="1" hangingPunct="1"/>
            <a:r>
              <a:rPr lang="en-AU" sz="1400" i="1">
                <a:latin typeface="Calibri" pitchFamily="34" charset="0"/>
                <a:cs typeface="Calibri" pitchFamily="34" charset="0"/>
              </a:rPr>
              <a:t>Offers freedom from internal rush or urgency. Ease creates; urgency destroys</a:t>
            </a:r>
            <a:endParaRPr lang="en-AU" sz="1400">
              <a:latin typeface="Calibri" pitchFamily="34" charset="0"/>
              <a:cs typeface="Calibri" pitchFamily="34" charset="0"/>
            </a:endParaRPr>
          </a:p>
        </p:txBody>
      </p:sp>
      <p:pic>
        <p:nvPicPr>
          <p:cNvPr id="37893" name="Content Placeholder 12"/>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026025" y="1700213"/>
            <a:ext cx="3433763" cy="4681537"/>
          </a:xfrm>
        </p:spPr>
      </p:pic>
      <p:sp>
        <p:nvSpPr>
          <p:cNvPr id="37894" name="TextBox 4"/>
          <p:cNvSpPr txBox="1">
            <a:spLocks noChangeArrowheads="1"/>
          </p:cNvSpPr>
          <p:nvPr/>
        </p:nvSpPr>
        <p:spPr bwMode="auto">
          <a:xfrm>
            <a:off x="5076825" y="5013325"/>
            <a:ext cx="2663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Appreciation</a:t>
            </a:r>
          </a:p>
          <a:p>
            <a:pPr eaLnBrk="1" hangingPunct="1"/>
            <a:r>
              <a:rPr lang="en-AU" sz="1400" i="1">
                <a:latin typeface="Calibri" pitchFamily="34" charset="0"/>
                <a:cs typeface="Calibri" pitchFamily="34" charset="0"/>
              </a:rPr>
              <a:t>Thinking requires balance of appreciation and critical comment. Practice a 5:1 ration of appreciation to criticism.</a:t>
            </a:r>
            <a:endParaRPr lang="en-AU" sz="1400">
              <a:latin typeface="Calibri" pitchFamily="34" charset="0"/>
              <a:cs typeface="Calibri" pitchFamily="34" charset="0"/>
            </a:endParaRPr>
          </a:p>
        </p:txBody>
      </p:sp>
    </p:spTree>
    <p:extLst>
      <p:ext uri="{BB962C8B-B14F-4D97-AF65-F5344CB8AC3E}">
        <p14:creationId xmlns:p14="http://schemas.microsoft.com/office/powerpoint/2010/main" val="129799111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AU" smtClean="0"/>
              <a:t>The thinking environment</a:t>
            </a:r>
          </a:p>
        </p:txBody>
      </p:sp>
      <p:pic>
        <p:nvPicPr>
          <p:cNvPr id="38915" name="Content Placeholder 1"/>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03350" y="1700213"/>
            <a:ext cx="3529013" cy="4679950"/>
          </a:xfrm>
        </p:spPr>
      </p:pic>
      <p:pic>
        <p:nvPicPr>
          <p:cNvPr id="38916" name="Content Placeholder 2"/>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148263" y="1700213"/>
            <a:ext cx="3527425" cy="4681537"/>
          </a:xfrm>
        </p:spPr>
      </p:pic>
      <p:sp>
        <p:nvSpPr>
          <p:cNvPr id="38917" name="TextBox 4"/>
          <p:cNvSpPr txBox="1">
            <a:spLocks noChangeArrowheads="1"/>
          </p:cNvSpPr>
          <p:nvPr/>
        </p:nvSpPr>
        <p:spPr bwMode="auto">
          <a:xfrm>
            <a:off x="755650" y="1868488"/>
            <a:ext cx="266382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Encouragement</a:t>
            </a:r>
          </a:p>
          <a:p>
            <a:pPr eaLnBrk="1" hangingPunct="1"/>
            <a:r>
              <a:rPr lang="en-AU" sz="1400" i="1">
                <a:latin typeface="Calibri" pitchFamily="34" charset="0"/>
                <a:cs typeface="Calibri" pitchFamily="34" charset="0"/>
              </a:rPr>
              <a:t>Competition does not ensure excellence. The search for ideas does not need to be competitive.</a:t>
            </a:r>
            <a:endParaRPr lang="en-AU" sz="1400">
              <a:latin typeface="Calibri" pitchFamily="34" charset="0"/>
              <a:cs typeface="Calibri" pitchFamily="34" charset="0"/>
            </a:endParaRPr>
          </a:p>
        </p:txBody>
      </p:sp>
      <p:sp>
        <p:nvSpPr>
          <p:cNvPr id="38918" name="TextBox 4"/>
          <p:cNvSpPr txBox="1">
            <a:spLocks noChangeArrowheads="1"/>
          </p:cNvSpPr>
          <p:nvPr/>
        </p:nvSpPr>
        <p:spPr bwMode="auto">
          <a:xfrm>
            <a:off x="5456238" y="1868488"/>
            <a:ext cx="2663825" cy="984250"/>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Feelings</a:t>
            </a:r>
          </a:p>
          <a:p>
            <a:pPr eaLnBrk="1" hangingPunct="1"/>
            <a:r>
              <a:rPr lang="en-AU" sz="1400" i="1">
                <a:latin typeface="Calibri" pitchFamily="34" charset="0"/>
                <a:cs typeface="Calibri" pitchFamily="34" charset="0"/>
              </a:rPr>
              <a:t>Fear constricts thinking. Feelings should be welcomed as good thinking lies just beyond .</a:t>
            </a:r>
            <a:endParaRPr lang="en-AU" sz="1400">
              <a:latin typeface="Calibri" pitchFamily="34" charset="0"/>
              <a:cs typeface="Calibri" pitchFamily="34" charset="0"/>
            </a:endParaRPr>
          </a:p>
        </p:txBody>
      </p:sp>
    </p:spTree>
    <p:extLst>
      <p:ext uri="{BB962C8B-B14F-4D97-AF65-F5344CB8AC3E}">
        <p14:creationId xmlns:p14="http://schemas.microsoft.com/office/powerpoint/2010/main" val="295661233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AU" smtClean="0"/>
              <a:t>The thinking environment</a:t>
            </a:r>
          </a:p>
        </p:txBody>
      </p:sp>
      <p:pic>
        <p:nvPicPr>
          <p:cNvPr id="39939"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219700" y="1700213"/>
            <a:ext cx="3673475" cy="4681537"/>
          </a:xfrm>
        </p:spPr>
      </p:pic>
      <p:pic>
        <p:nvPicPr>
          <p:cNvPr id="39940" name="Content Placeholder 3"/>
          <p:cNvPicPr>
            <a:picLocks noGrp="1" noChangeAspect="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1403350" y="1700213"/>
            <a:ext cx="3673475" cy="4681537"/>
          </a:xfrm>
        </p:spPr>
      </p:pic>
      <p:sp>
        <p:nvSpPr>
          <p:cNvPr id="39941" name="TextBox 4"/>
          <p:cNvSpPr txBox="1">
            <a:spLocks noChangeArrowheads="1"/>
          </p:cNvSpPr>
          <p:nvPr/>
        </p:nvSpPr>
        <p:spPr bwMode="auto">
          <a:xfrm>
            <a:off x="1476375" y="1773238"/>
            <a:ext cx="2663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Information</a:t>
            </a:r>
          </a:p>
          <a:p>
            <a:pPr eaLnBrk="1" hangingPunct="1"/>
            <a:r>
              <a:rPr lang="en-AU" sz="1400" i="1">
                <a:latin typeface="Calibri" pitchFamily="34" charset="0"/>
                <a:cs typeface="Calibri" pitchFamily="34" charset="0"/>
              </a:rPr>
              <a:t>Withholding or denying information results in intellectual vandalism. Supply the facts; dismantle denial</a:t>
            </a:r>
            <a:endParaRPr lang="en-AU" sz="1400">
              <a:latin typeface="Calibri" pitchFamily="34" charset="0"/>
              <a:cs typeface="Calibri" pitchFamily="34" charset="0"/>
            </a:endParaRPr>
          </a:p>
        </p:txBody>
      </p:sp>
      <p:sp>
        <p:nvSpPr>
          <p:cNvPr id="39942" name="TextBox 4"/>
          <p:cNvSpPr txBox="1">
            <a:spLocks noChangeArrowheads="1"/>
          </p:cNvSpPr>
          <p:nvPr/>
        </p:nvSpPr>
        <p:spPr bwMode="auto">
          <a:xfrm>
            <a:off x="6011863" y="1989138"/>
            <a:ext cx="26638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latin typeface="Calibri" pitchFamily="34" charset="0"/>
                <a:cs typeface="Calibri" pitchFamily="34" charset="0"/>
              </a:rPr>
              <a:t>Diversity</a:t>
            </a:r>
          </a:p>
          <a:p>
            <a:pPr eaLnBrk="1" hangingPunct="1"/>
            <a:r>
              <a:rPr lang="en-AU" sz="1400" i="1">
                <a:latin typeface="Calibri" pitchFamily="34" charset="0"/>
                <a:cs typeface="Calibri" pitchFamily="34" charset="0"/>
              </a:rPr>
              <a:t>Greater diversity within a group leads to diverse points of view. There is a greater chance of accurate cutting edge thinking.</a:t>
            </a:r>
            <a:endParaRPr lang="en-AU" sz="1400">
              <a:latin typeface="Calibri" pitchFamily="34" charset="0"/>
              <a:cs typeface="Calibri" pitchFamily="34" charset="0"/>
            </a:endParaRPr>
          </a:p>
        </p:txBody>
      </p:sp>
    </p:spTree>
    <p:extLst>
      <p:ext uri="{BB962C8B-B14F-4D97-AF65-F5344CB8AC3E}">
        <p14:creationId xmlns:p14="http://schemas.microsoft.com/office/powerpoint/2010/main" val="115314812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AU" smtClean="0"/>
              <a:t>The thinking environment</a:t>
            </a:r>
          </a:p>
        </p:txBody>
      </p:sp>
      <p:pic>
        <p:nvPicPr>
          <p:cNvPr id="40963" name="Content Placeholder 1"/>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331913" y="1700213"/>
            <a:ext cx="3887787" cy="4514850"/>
          </a:xfrm>
        </p:spPr>
      </p:pic>
      <p:pic>
        <p:nvPicPr>
          <p:cNvPr id="40964" name="Content Placeholder 2"/>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5292725" y="1700213"/>
            <a:ext cx="3711575" cy="4537075"/>
          </a:xfrm>
        </p:spPr>
      </p:pic>
      <p:sp>
        <p:nvSpPr>
          <p:cNvPr id="40965" name="TextBox 4"/>
          <p:cNvSpPr txBox="1">
            <a:spLocks noChangeArrowheads="1"/>
          </p:cNvSpPr>
          <p:nvPr/>
        </p:nvSpPr>
        <p:spPr bwMode="auto">
          <a:xfrm>
            <a:off x="2484438" y="1916113"/>
            <a:ext cx="26638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AU" sz="1600" b="1" i="1">
                <a:solidFill>
                  <a:schemeClr val="bg1"/>
                </a:solidFill>
                <a:latin typeface="Calibri" pitchFamily="34" charset="0"/>
                <a:cs typeface="Calibri" pitchFamily="34" charset="0"/>
              </a:rPr>
              <a:t>Incisive Questions</a:t>
            </a:r>
          </a:p>
          <a:p>
            <a:pPr eaLnBrk="1" hangingPunct="1"/>
            <a:r>
              <a:rPr lang="en-AU" sz="1400" i="1">
                <a:solidFill>
                  <a:schemeClr val="bg1"/>
                </a:solidFill>
                <a:latin typeface="Calibri" pitchFamily="34" charset="0"/>
                <a:cs typeface="Calibri" pitchFamily="34" charset="0"/>
              </a:rPr>
              <a:t>Remove assumptions that limit our ability to think for ourselves.</a:t>
            </a:r>
            <a:endParaRPr lang="en-AU" sz="1400">
              <a:solidFill>
                <a:schemeClr val="bg1"/>
              </a:solidFill>
              <a:latin typeface="Calibri" pitchFamily="34" charset="0"/>
              <a:cs typeface="Calibri" pitchFamily="34" charset="0"/>
            </a:endParaRPr>
          </a:p>
        </p:txBody>
      </p:sp>
      <p:sp>
        <p:nvSpPr>
          <p:cNvPr id="12294" name="TextBox 4"/>
          <p:cNvSpPr txBox="1">
            <a:spLocks noChangeArrowheads="1"/>
          </p:cNvSpPr>
          <p:nvPr/>
        </p:nvSpPr>
        <p:spPr bwMode="auto">
          <a:xfrm>
            <a:off x="6228184" y="5134545"/>
            <a:ext cx="2663825" cy="76944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r="100000" b="100000"/>
            </a:path>
            <a:tileRect l="-100000" t="-100000"/>
          </a:gradFill>
          <a:ln>
            <a:noFill/>
          </a:ln>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r>
              <a:rPr lang="en-AU" sz="1600" b="1" i="1" dirty="0" smtClean="0">
                <a:latin typeface="Calibri" pitchFamily="34" charset="0"/>
                <a:cs typeface="Calibri" pitchFamily="34" charset="0"/>
              </a:rPr>
              <a:t>Place</a:t>
            </a:r>
          </a:p>
          <a:p>
            <a:pPr eaLnBrk="1" hangingPunct="1">
              <a:defRPr/>
            </a:pPr>
            <a:r>
              <a:rPr lang="en-AU" sz="1400" i="1" dirty="0" smtClean="0">
                <a:latin typeface="Calibri" pitchFamily="34" charset="0"/>
                <a:cs typeface="Calibri" pitchFamily="34" charset="0"/>
              </a:rPr>
              <a:t>Create a physical environment that communicates value.</a:t>
            </a:r>
            <a:endParaRPr lang="en-AU" sz="1400" dirty="0" smtClean="0">
              <a:latin typeface="Calibri" pitchFamily="34" charset="0"/>
              <a:cs typeface="Calibri" pitchFamily="34" charset="0"/>
            </a:endParaRPr>
          </a:p>
        </p:txBody>
      </p:sp>
    </p:spTree>
    <p:extLst>
      <p:ext uri="{BB962C8B-B14F-4D97-AF65-F5344CB8AC3E}">
        <p14:creationId xmlns:p14="http://schemas.microsoft.com/office/powerpoint/2010/main" val="71024253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Fading Grid</Template>
  <TotalTime>9685</TotalTime>
  <Words>2617</Words>
  <Application>Microsoft Office PowerPoint</Application>
  <PresentationFormat>On-screen Show (4:3)</PresentationFormat>
  <Paragraphs>328</Paragraphs>
  <Slides>41</Slides>
  <Notes>26</Notes>
  <HiddenSlides>0</HiddenSlides>
  <MMClips>0</MMClips>
  <ScaleCrop>false</ScaleCrop>
  <HeadingPairs>
    <vt:vector size="4" baseType="variant">
      <vt:variant>
        <vt:lpstr>Theme</vt:lpstr>
      </vt:variant>
      <vt:variant>
        <vt:i4>4</vt:i4>
      </vt:variant>
      <vt:variant>
        <vt:lpstr>Slide Titles</vt:lpstr>
      </vt:variant>
      <vt:variant>
        <vt:i4>41</vt:i4>
      </vt:variant>
    </vt:vector>
  </HeadingPairs>
  <TitlesOfParts>
    <vt:vector size="45" baseType="lpstr">
      <vt:lpstr>Fading Grid</vt:lpstr>
      <vt:lpstr>Custom Design</vt:lpstr>
      <vt:lpstr>2_Custom Design</vt:lpstr>
      <vt:lpstr>4_Custom Design</vt:lpstr>
      <vt:lpstr>PowerPoint Presentation</vt:lpstr>
      <vt:lpstr>Children’s Services Central</vt:lpstr>
      <vt:lpstr>Session 2  Objectives</vt:lpstr>
      <vt:lpstr>Code of Conduct</vt:lpstr>
      <vt:lpstr>The thinking environment</vt:lpstr>
      <vt:lpstr>The thinking environment</vt:lpstr>
      <vt:lpstr>The thinking environment</vt:lpstr>
      <vt:lpstr>The thinking environment</vt:lpstr>
      <vt:lpstr>The thinking environment</vt:lpstr>
      <vt:lpstr>Your responses-EYLF – what you want</vt:lpstr>
      <vt:lpstr>EYLF: Current Knowledge </vt:lpstr>
      <vt:lpstr>EYLF: Team Knowledge</vt:lpstr>
      <vt:lpstr>EYLF: Confidence</vt:lpstr>
      <vt:lpstr>EYLF: issues to resolve</vt:lpstr>
      <vt:lpstr>EYLF: Biggest Challenge</vt:lpstr>
      <vt:lpstr>EYLF: Next Steps</vt:lpstr>
      <vt:lpstr>NQF &amp; NQS/what you want</vt:lpstr>
      <vt:lpstr>NQF &amp; NQS: Current Knowledge </vt:lpstr>
      <vt:lpstr>NQF &amp; NQS: Team Knowledge </vt:lpstr>
      <vt:lpstr>NQF &amp; NQS: Confidence</vt:lpstr>
      <vt:lpstr>NQF &amp; NQS: Issues to Resolve</vt:lpstr>
      <vt:lpstr>NQF &amp; NQS: Biggest Challenge</vt:lpstr>
      <vt:lpstr>NQF &amp; NQS: Next Steps</vt:lpstr>
      <vt:lpstr>Thinking!</vt:lpstr>
      <vt:lpstr>World Café </vt:lpstr>
      <vt:lpstr>An overview of the Self Assessment</vt:lpstr>
      <vt:lpstr>Critical Reflection</vt:lpstr>
      <vt:lpstr>Why should we reflect?</vt:lpstr>
      <vt:lpstr>Why should we reflect?</vt:lpstr>
      <vt:lpstr>PowerPoint Presentation</vt:lpstr>
      <vt:lpstr>How?</vt:lpstr>
      <vt:lpstr>Critical Reflection</vt:lpstr>
      <vt:lpstr>What is Self Assessment?</vt:lpstr>
      <vt:lpstr>How can we self-assess?</vt:lpstr>
      <vt:lpstr>Self Assessment: the reflection process </vt:lpstr>
      <vt:lpstr>Bringing the process together</vt:lpstr>
      <vt:lpstr>Time frames</vt:lpstr>
      <vt:lpstr>So let’s answer some of our questions!</vt:lpstr>
      <vt:lpstr>Developing your QIP</vt:lpstr>
      <vt:lpstr>Homework</vt:lpstr>
      <vt:lpstr>Final Reflection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Carolyn McGuinness</dc:creator>
  <cp:lastModifiedBy>Gai Lindsay</cp:lastModifiedBy>
  <cp:revision>740</cp:revision>
  <cp:lastPrinted>2012-03-01T01:48:21Z</cp:lastPrinted>
  <dcterms:created xsi:type="dcterms:W3CDTF">1601-01-01T00:00:00Z</dcterms:created>
  <dcterms:modified xsi:type="dcterms:W3CDTF">2012-03-23T04:16:41Z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2</vt:i4>
  </property>
  <property fmtid="{D5CDD505-2E9C-101B-9397-08002B2CF9AE}" pid="3" name="LCID">
    <vt:i4>1033</vt:i4>
  </property>
</Properties>
</file>